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25" r:id="rId4"/>
  </p:sldMasterIdLst>
  <p:notesMasterIdLst>
    <p:notesMasterId r:id="rId34"/>
  </p:notesMasterIdLst>
  <p:sldIdLst>
    <p:sldId id="256" r:id="rId5"/>
    <p:sldId id="299" r:id="rId6"/>
    <p:sldId id="300" r:id="rId7"/>
    <p:sldId id="261" r:id="rId8"/>
    <p:sldId id="291" r:id="rId9"/>
    <p:sldId id="272" r:id="rId10"/>
    <p:sldId id="273" r:id="rId11"/>
    <p:sldId id="275" r:id="rId12"/>
    <p:sldId id="301" r:id="rId13"/>
    <p:sldId id="274" r:id="rId14"/>
    <p:sldId id="270" r:id="rId15"/>
    <p:sldId id="296" r:id="rId16"/>
    <p:sldId id="297" r:id="rId17"/>
    <p:sldId id="276" r:id="rId18"/>
    <p:sldId id="277" r:id="rId19"/>
    <p:sldId id="278" r:id="rId20"/>
    <p:sldId id="279" r:id="rId21"/>
    <p:sldId id="280" r:id="rId22"/>
    <p:sldId id="281" r:id="rId23"/>
    <p:sldId id="282" r:id="rId24"/>
    <p:sldId id="283" r:id="rId25"/>
    <p:sldId id="284" r:id="rId26"/>
    <p:sldId id="285" r:id="rId27"/>
    <p:sldId id="295" r:id="rId28"/>
    <p:sldId id="293" r:id="rId29"/>
    <p:sldId id="298" r:id="rId30"/>
    <p:sldId id="294" r:id="rId31"/>
    <p:sldId id="288" r:id="rId32"/>
    <p:sldId id="289" r:id="rId33"/>
  </p:sldIdLst>
  <p:sldSz cx="9144000" cy="6858000" type="screen4x3"/>
  <p:notesSz cx="7053263"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4">
          <p15:clr>
            <a:srgbClr val="A4A3A4"/>
          </p15:clr>
        </p15:guide>
        <p15:guide id="2" pos="442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47" autoAdjust="0"/>
    <p:restoredTop sz="96459" autoAdjust="0"/>
  </p:normalViewPr>
  <p:slideViewPr>
    <p:cSldViewPr snapToGrid="0" showGuides="1">
      <p:cViewPr varScale="1">
        <p:scale>
          <a:sx n="112" d="100"/>
          <a:sy n="112" d="100"/>
        </p:scale>
        <p:origin x="1752" y="108"/>
      </p:cViewPr>
      <p:guideLst>
        <p:guide orient="horz" pos="3974"/>
        <p:guide pos="442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hyperlink" Target="http://ekstg.laguardia.edu/acenew/"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109827-8D44-471A-8652-F0694EE491B4}" type="doc">
      <dgm:prSet loTypeId="urn:microsoft.com/office/officeart/2005/8/layout/cycle8" loCatId="cycle" qsTypeId="urn:microsoft.com/office/officeart/2005/8/quickstyle/simple1" qsCatId="simple" csTypeId="urn:microsoft.com/office/officeart/2005/8/colors/colorful1" csCatId="colorful" phldr="1"/>
      <dgm:spPr/>
    </dgm:pt>
    <dgm:pt modelId="{7FC3CDE4-33BA-47B2-8F6F-4AE30157E232}">
      <dgm:prSet phldrT="[Text]"/>
      <dgm:spPr/>
      <dgm:t>
        <a:bodyPr/>
        <a:lstStyle/>
        <a:p>
          <a:r>
            <a:rPr lang="en-US" b="1" dirty="0" smtClean="0"/>
            <a:t>Catalog</a:t>
          </a:r>
          <a:endParaRPr lang="en-US" b="1" dirty="0"/>
        </a:p>
      </dgm:t>
    </dgm:pt>
    <dgm:pt modelId="{DC056DEB-1F49-4300-9595-86EAB402DFDB}" type="parTrans" cxnId="{B37F8442-CC52-4A4B-BD73-8D7F358FD660}">
      <dgm:prSet/>
      <dgm:spPr/>
      <dgm:t>
        <a:bodyPr/>
        <a:lstStyle/>
        <a:p>
          <a:endParaRPr lang="en-US"/>
        </a:p>
      </dgm:t>
    </dgm:pt>
    <dgm:pt modelId="{200DADB0-3B3E-4094-BC9F-BD09CD202469}" type="sibTrans" cxnId="{B37F8442-CC52-4A4B-BD73-8D7F358FD660}">
      <dgm:prSet/>
      <dgm:spPr/>
      <dgm:t>
        <a:bodyPr/>
        <a:lstStyle/>
        <a:p>
          <a:endParaRPr lang="en-US"/>
        </a:p>
      </dgm:t>
    </dgm:pt>
    <dgm:pt modelId="{3EEB2610-0A29-4053-B251-43BB14441359}">
      <dgm:prSet phldrT="[Text]"/>
      <dgm:spPr/>
      <dgm:t>
        <a:bodyPr/>
        <a:lstStyle/>
        <a:p>
          <a:r>
            <a:rPr lang="en-US" b="1" dirty="0" smtClean="0"/>
            <a:t>Website</a:t>
          </a:r>
          <a:endParaRPr lang="en-US" b="1" dirty="0"/>
        </a:p>
      </dgm:t>
      <dgm:extLst>
        <a:ext uri="{E40237B7-FDA0-4F09-8148-C483321AD2D9}">
          <dgm14:cNvPr xmlns:dgm14="http://schemas.microsoft.com/office/drawing/2010/diagram" id="0" name="">
            <a:hlinkClick xmlns:r="http://schemas.openxmlformats.org/officeDocument/2006/relationships" r:id="rId1"/>
          </dgm14:cNvPr>
        </a:ext>
      </dgm:extLst>
    </dgm:pt>
    <dgm:pt modelId="{129D695F-AACF-4C41-B629-5F59B338F26C}" type="parTrans" cxnId="{BE7787D5-C849-4F64-978E-1710A3A92129}">
      <dgm:prSet/>
      <dgm:spPr/>
      <dgm:t>
        <a:bodyPr/>
        <a:lstStyle/>
        <a:p>
          <a:endParaRPr lang="en-US"/>
        </a:p>
      </dgm:t>
    </dgm:pt>
    <dgm:pt modelId="{70D40291-D2A9-4B03-9B4B-9D03F9EBEE10}" type="sibTrans" cxnId="{BE7787D5-C849-4F64-978E-1710A3A92129}">
      <dgm:prSet/>
      <dgm:spPr/>
      <dgm:t>
        <a:bodyPr/>
        <a:lstStyle/>
        <a:p>
          <a:endParaRPr lang="en-US"/>
        </a:p>
      </dgm:t>
    </dgm:pt>
    <dgm:pt modelId="{0BFA08B0-0F22-41CD-B290-271C7AC2AFFB}">
      <dgm:prSet phldrT="[Text]"/>
      <dgm:spPr/>
      <dgm:t>
        <a:bodyPr/>
        <a:lstStyle/>
        <a:p>
          <a:r>
            <a:rPr lang="en-US" b="1" dirty="0" smtClean="0"/>
            <a:t>E-blasts</a:t>
          </a:r>
          <a:endParaRPr lang="en-US" b="1" dirty="0"/>
        </a:p>
      </dgm:t>
    </dgm:pt>
    <dgm:pt modelId="{567C066E-382A-4538-955D-B6ACE4D05007}" type="parTrans" cxnId="{32AA5BBC-D9E0-4821-912B-0792AC086C6F}">
      <dgm:prSet/>
      <dgm:spPr/>
      <dgm:t>
        <a:bodyPr/>
        <a:lstStyle/>
        <a:p>
          <a:endParaRPr lang="en-US"/>
        </a:p>
      </dgm:t>
    </dgm:pt>
    <dgm:pt modelId="{3397722B-38DE-4F40-8EBC-8A55BE885130}" type="sibTrans" cxnId="{32AA5BBC-D9E0-4821-912B-0792AC086C6F}">
      <dgm:prSet/>
      <dgm:spPr/>
      <dgm:t>
        <a:bodyPr/>
        <a:lstStyle/>
        <a:p>
          <a:endParaRPr lang="en-US"/>
        </a:p>
      </dgm:t>
    </dgm:pt>
    <dgm:pt modelId="{DA57EE0A-B127-42C7-91E3-C8D0D1B2DB7D}">
      <dgm:prSet phldrT="[Text]"/>
      <dgm:spPr>
        <a:solidFill>
          <a:schemeClr val="accent1"/>
        </a:solidFill>
      </dgm:spPr>
      <dgm:t>
        <a:bodyPr/>
        <a:lstStyle/>
        <a:p>
          <a:r>
            <a:rPr lang="en-US" b="1" dirty="0" smtClean="0"/>
            <a:t>Google AdWords</a:t>
          </a:r>
          <a:endParaRPr lang="en-US" b="1" dirty="0"/>
        </a:p>
      </dgm:t>
    </dgm:pt>
    <dgm:pt modelId="{69F47427-B271-4C7E-B554-8925C31A219F}" type="parTrans" cxnId="{618580E6-4A5B-4662-82C2-1A600852938F}">
      <dgm:prSet/>
      <dgm:spPr/>
      <dgm:t>
        <a:bodyPr/>
        <a:lstStyle/>
        <a:p>
          <a:endParaRPr lang="en-US"/>
        </a:p>
      </dgm:t>
    </dgm:pt>
    <dgm:pt modelId="{EC56EC5D-D286-41E6-BF8D-D09A4A3C9AAD}" type="sibTrans" cxnId="{618580E6-4A5B-4662-82C2-1A600852938F}">
      <dgm:prSet/>
      <dgm:spPr/>
      <dgm:t>
        <a:bodyPr/>
        <a:lstStyle/>
        <a:p>
          <a:endParaRPr lang="en-US"/>
        </a:p>
      </dgm:t>
    </dgm:pt>
    <dgm:pt modelId="{CA876094-459A-4D4C-9035-97D491B207C9}">
      <dgm:prSet phldrT="[Text]"/>
      <dgm:spPr/>
      <dgm:t>
        <a:bodyPr/>
        <a:lstStyle/>
        <a:p>
          <a:r>
            <a:rPr lang="en-US" b="1" dirty="0" smtClean="0"/>
            <a:t>Social Media</a:t>
          </a:r>
          <a:endParaRPr lang="en-US" b="1" dirty="0"/>
        </a:p>
      </dgm:t>
    </dgm:pt>
    <dgm:pt modelId="{88DC5319-DDCA-4833-AB3E-258DD205CCAB}" type="parTrans" cxnId="{2E18A2AD-BD54-4B27-822E-1BE83526E68A}">
      <dgm:prSet/>
      <dgm:spPr/>
      <dgm:t>
        <a:bodyPr/>
        <a:lstStyle/>
        <a:p>
          <a:endParaRPr lang="en-US"/>
        </a:p>
      </dgm:t>
    </dgm:pt>
    <dgm:pt modelId="{4C57947B-25B7-4EC5-8B85-D2EDC2A79044}" type="sibTrans" cxnId="{2E18A2AD-BD54-4B27-822E-1BE83526E68A}">
      <dgm:prSet/>
      <dgm:spPr/>
      <dgm:t>
        <a:bodyPr/>
        <a:lstStyle/>
        <a:p>
          <a:endParaRPr lang="en-US"/>
        </a:p>
      </dgm:t>
    </dgm:pt>
    <dgm:pt modelId="{5B741BA1-3689-4C53-B46A-6F239FDFDD2D}" type="pres">
      <dgm:prSet presAssocID="{E0109827-8D44-471A-8652-F0694EE491B4}" presName="compositeShape" presStyleCnt="0">
        <dgm:presLayoutVars>
          <dgm:chMax val="7"/>
          <dgm:dir/>
          <dgm:resizeHandles val="exact"/>
        </dgm:presLayoutVars>
      </dgm:prSet>
      <dgm:spPr/>
    </dgm:pt>
    <dgm:pt modelId="{5B76E06B-2B69-4AB3-AB9B-E8B59F6B9544}" type="pres">
      <dgm:prSet presAssocID="{E0109827-8D44-471A-8652-F0694EE491B4}" presName="wedge1" presStyleLbl="node1" presStyleIdx="0" presStyleCnt="5"/>
      <dgm:spPr/>
      <dgm:t>
        <a:bodyPr/>
        <a:lstStyle/>
        <a:p>
          <a:endParaRPr lang="en-US"/>
        </a:p>
      </dgm:t>
    </dgm:pt>
    <dgm:pt modelId="{51D9BF01-3E77-4E58-AA5B-DFE573231B3F}" type="pres">
      <dgm:prSet presAssocID="{E0109827-8D44-471A-8652-F0694EE491B4}" presName="dummy1a" presStyleCnt="0"/>
      <dgm:spPr/>
    </dgm:pt>
    <dgm:pt modelId="{22FEAE00-19AC-42A7-B2BE-E149289E3461}" type="pres">
      <dgm:prSet presAssocID="{E0109827-8D44-471A-8652-F0694EE491B4}" presName="dummy1b" presStyleCnt="0"/>
      <dgm:spPr/>
    </dgm:pt>
    <dgm:pt modelId="{EB7DD03E-9A3C-41AA-8239-7E7C54AC1663}" type="pres">
      <dgm:prSet presAssocID="{E0109827-8D44-471A-8652-F0694EE491B4}" presName="wedge1Tx" presStyleLbl="node1" presStyleIdx="0" presStyleCnt="5">
        <dgm:presLayoutVars>
          <dgm:chMax val="0"/>
          <dgm:chPref val="0"/>
          <dgm:bulletEnabled val="1"/>
        </dgm:presLayoutVars>
      </dgm:prSet>
      <dgm:spPr/>
      <dgm:t>
        <a:bodyPr/>
        <a:lstStyle/>
        <a:p>
          <a:endParaRPr lang="en-US"/>
        </a:p>
      </dgm:t>
    </dgm:pt>
    <dgm:pt modelId="{0F03084E-03CA-4CE8-A2E1-C03F2200DEBD}" type="pres">
      <dgm:prSet presAssocID="{E0109827-8D44-471A-8652-F0694EE491B4}" presName="wedge2" presStyleLbl="node1" presStyleIdx="1" presStyleCnt="5"/>
      <dgm:spPr/>
      <dgm:t>
        <a:bodyPr/>
        <a:lstStyle/>
        <a:p>
          <a:endParaRPr lang="en-US"/>
        </a:p>
      </dgm:t>
    </dgm:pt>
    <dgm:pt modelId="{237F9BDA-94C0-4B56-8796-3CECFFD7CF6F}" type="pres">
      <dgm:prSet presAssocID="{E0109827-8D44-471A-8652-F0694EE491B4}" presName="dummy2a" presStyleCnt="0"/>
      <dgm:spPr/>
    </dgm:pt>
    <dgm:pt modelId="{9D542971-B7AA-4312-AF9E-69DE8B520D81}" type="pres">
      <dgm:prSet presAssocID="{E0109827-8D44-471A-8652-F0694EE491B4}" presName="dummy2b" presStyleCnt="0"/>
      <dgm:spPr/>
    </dgm:pt>
    <dgm:pt modelId="{B45D8A1E-07BB-4377-99CE-394AEE6B8246}" type="pres">
      <dgm:prSet presAssocID="{E0109827-8D44-471A-8652-F0694EE491B4}" presName="wedge2Tx" presStyleLbl="node1" presStyleIdx="1" presStyleCnt="5">
        <dgm:presLayoutVars>
          <dgm:chMax val="0"/>
          <dgm:chPref val="0"/>
          <dgm:bulletEnabled val="1"/>
        </dgm:presLayoutVars>
      </dgm:prSet>
      <dgm:spPr/>
      <dgm:t>
        <a:bodyPr/>
        <a:lstStyle/>
        <a:p>
          <a:endParaRPr lang="en-US"/>
        </a:p>
      </dgm:t>
    </dgm:pt>
    <dgm:pt modelId="{F3B6C120-1E6F-4EA4-B9D9-5FFADFDAFCC2}" type="pres">
      <dgm:prSet presAssocID="{E0109827-8D44-471A-8652-F0694EE491B4}" presName="wedge3" presStyleLbl="node1" presStyleIdx="2" presStyleCnt="5"/>
      <dgm:spPr/>
      <dgm:t>
        <a:bodyPr/>
        <a:lstStyle/>
        <a:p>
          <a:endParaRPr lang="en-US"/>
        </a:p>
      </dgm:t>
    </dgm:pt>
    <dgm:pt modelId="{D7F95B67-08CF-497C-972D-A94FA47AD03F}" type="pres">
      <dgm:prSet presAssocID="{E0109827-8D44-471A-8652-F0694EE491B4}" presName="dummy3a" presStyleCnt="0"/>
      <dgm:spPr/>
    </dgm:pt>
    <dgm:pt modelId="{652DCA4F-5506-42D1-8D5D-DC549386BD9E}" type="pres">
      <dgm:prSet presAssocID="{E0109827-8D44-471A-8652-F0694EE491B4}" presName="dummy3b" presStyleCnt="0"/>
      <dgm:spPr/>
    </dgm:pt>
    <dgm:pt modelId="{4BBBB8C0-EDF8-4B7A-A938-1496D6A3235F}" type="pres">
      <dgm:prSet presAssocID="{E0109827-8D44-471A-8652-F0694EE491B4}" presName="wedge3Tx" presStyleLbl="node1" presStyleIdx="2" presStyleCnt="5">
        <dgm:presLayoutVars>
          <dgm:chMax val="0"/>
          <dgm:chPref val="0"/>
          <dgm:bulletEnabled val="1"/>
        </dgm:presLayoutVars>
      </dgm:prSet>
      <dgm:spPr/>
      <dgm:t>
        <a:bodyPr/>
        <a:lstStyle/>
        <a:p>
          <a:endParaRPr lang="en-US"/>
        </a:p>
      </dgm:t>
    </dgm:pt>
    <dgm:pt modelId="{46C5BAC2-56C3-4C7A-A23B-61847713E00E}" type="pres">
      <dgm:prSet presAssocID="{E0109827-8D44-471A-8652-F0694EE491B4}" presName="wedge4" presStyleLbl="node1" presStyleIdx="3" presStyleCnt="5"/>
      <dgm:spPr/>
      <dgm:t>
        <a:bodyPr/>
        <a:lstStyle/>
        <a:p>
          <a:endParaRPr lang="en-US"/>
        </a:p>
      </dgm:t>
    </dgm:pt>
    <dgm:pt modelId="{D44D32A5-DACF-4C9B-BD09-E8D05F57C221}" type="pres">
      <dgm:prSet presAssocID="{E0109827-8D44-471A-8652-F0694EE491B4}" presName="dummy4a" presStyleCnt="0"/>
      <dgm:spPr/>
    </dgm:pt>
    <dgm:pt modelId="{D892DBC1-D068-4B3E-8DCC-98BD976288E8}" type="pres">
      <dgm:prSet presAssocID="{E0109827-8D44-471A-8652-F0694EE491B4}" presName="dummy4b" presStyleCnt="0"/>
      <dgm:spPr/>
    </dgm:pt>
    <dgm:pt modelId="{D703D287-4ACA-419D-98CD-276DCBD673CA}" type="pres">
      <dgm:prSet presAssocID="{E0109827-8D44-471A-8652-F0694EE491B4}" presName="wedge4Tx" presStyleLbl="node1" presStyleIdx="3" presStyleCnt="5">
        <dgm:presLayoutVars>
          <dgm:chMax val="0"/>
          <dgm:chPref val="0"/>
          <dgm:bulletEnabled val="1"/>
        </dgm:presLayoutVars>
      </dgm:prSet>
      <dgm:spPr/>
      <dgm:t>
        <a:bodyPr/>
        <a:lstStyle/>
        <a:p>
          <a:endParaRPr lang="en-US"/>
        </a:p>
      </dgm:t>
    </dgm:pt>
    <dgm:pt modelId="{21CC366A-4AFD-4DCF-81CC-C762E8D8DE5F}" type="pres">
      <dgm:prSet presAssocID="{E0109827-8D44-471A-8652-F0694EE491B4}" presName="wedge5" presStyleLbl="node1" presStyleIdx="4" presStyleCnt="5"/>
      <dgm:spPr/>
      <dgm:t>
        <a:bodyPr/>
        <a:lstStyle/>
        <a:p>
          <a:endParaRPr lang="en-US"/>
        </a:p>
      </dgm:t>
    </dgm:pt>
    <dgm:pt modelId="{6A9EA48A-F8F5-4579-9081-17985631AB03}" type="pres">
      <dgm:prSet presAssocID="{E0109827-8D44-471A-8652-F0694EE491B4}" presName="dummy5a" presStyleCnt="0"/>
      <dgm:spPr/>
    </dgm:pt>
    <dgm:pt modelId="{1D9B295E-52B6-4909-8294-83FC086E1C80}" type="pres">
      <dgm:prSet presAssocID="{E0109827-8D44-471A-8652-F0694EE491B4}" presName="dummy5b" presStyleCnt="0"/>
      <dgm:spPr/>
    </dgm:pt>
    <dgm:pt modelId="{2C34A78E-45DC-4737-A798-89FF3649F426}" type="pres">
      <dgm:prSet presAssocID="{E0109827-8D44-471A-8652-F0694EE491B4}" presName="wedge5Tx" presStyleLbl="node1" presStyleIdx="4" presStyleCnt="5">
        <dgm:presLayoutVars>
          <dgm:chMax val="0"/>
          <dgm:chPref val="0"/>
          <dgm:bulletEnabled val="1"/>
        </dgm:presLayoutVars>
      </dgm:prSet>
      <dgm:spPr/>
      <dgm:t>
        <a:bodyPr/>
        <a:lstStyle/>
        <a:p>
          <a:endParaRPr lang="en-US"/>
        </a:p>
      </dgm:t>
    </dgm:pt>
    <dgm:pt modelId="{6049D4CD-44D0-46BA-88B3-08B02D6CED73}" type="pres">
      <dgm:prSet presAssocID="{200DADB0-3B3E-4094-BC9F-BD09CD202469}" presName="arrowWedge1" presStyleLbl="fgSibTrans2D1" presStyleIdx="0" presStyleCnt="5"/>
      <dgm:spPr/>
    </dgm:pt>
    <dgm:pt modelId="{4A942830-19CF-47B2-8D36-97B569D3B286}" type="pres">
      <dgm:prSet presAssocID="{70D40291-D2A9-4B03-9B4B-9D03F9EBEE10}" presName="arrowWedge2" presStyleLbl="fgSibTrans2D1" presStyleIdx="1" presStyleCnt="5"/>
      <dgm:spPr/>
      <dgm:extLst>
        <a:ext uri="{E40237B7-FDA0-4F09-8148-C483321AD2D9}">
          <dgm14:cNvPr xmlns:dgm14="http://schemas.microsoft.com/office/drawing/2010/diagram" id="0" name="">
            <a:hlinkClick xmlns:r="http://schemas.openxmlformats.org/officeDocument/2006/relationships" r:id="rId1"/>
          </dgm14:cNvPr>
        </a:ext>
      </dgm:extLst>
    </dgm:pt>
    <dgm:pt modelId="{3E7478FE-659A-455A-ADCA-F4BB82F9210C}" type="pres">
      <dgm:prSet presAssocID="{3397722B-38DE-4F40-8EBC-8A55BE885130}" presName="arrowWedge3" presStyleLbl="fgSibTrans2D1" presStyleIdx="2" presStyleCnt="5"/>
      <dgm:spPr/>
    </dgm:pt>
    <dgm:pt modelId="{BC7B2E6E-B936-4DC4-AE95-C5A2E0951F4B}" type="pres">
      <dgm:prSet presAssocID="{EC56EC5D-D286-41E6-BF8D-D09A4A3C9AAD}" presName="arrowWedge4" presStyleLbl="fgSibTrans2D1" presStyleIdx="3" presStyleCnt="5"/>
      <dgm:spPr>
        <a:solidFill>
          <a:schemeClr val="accent1"/>
        </a:solidFill>
      </dgm:spPr>
    </dgm:pt>
    <dgm:pt modelId="{65BD66B6-E12A-4583-84A8-58BA54733143}" type="pres">
      <dgm:prSet presAssocID="{4C57947B-25B7-4EC5-8B85-D2EDC2A79044}" presName="arrowWedge5" presStyleLbl="fgSibTrans2D1" presStyleIdx="4" presStyleCnt="5"/>
      <dgm:spPr/>
    </dgm:pt>
  </dgm:ptLst>
  <dgm:cxnLst>
    <dgm:cxn modelId="{E8F8EC5C-9A9A-4900-8A6E-31FC00480D4A}" type="presOf" srcId="{E0109827-8D44-471A-8652-F0694EE491B4}" destId="{5B741BA1-3689-4C53-B46A-6F239FDFDD2D}" srcOrd="0" destOrd="0" presId="urn:microsoft.com/office/officeart/2005/8/layout/cycle8"/>
    <dgm:cxn modelId="{2E18A2AD-BD54-4B27-822E-1BE83526E68A}" srcId="{E0109827-8D44-471A-8652-F0694EE491B4}" destId="{CA876094-459A-4D4C-9035-97D491B207C9}" srcOrd="4" destOrd="0" parTransId="{88DC5319-DDCA-4833-AB3E-258DD205CCAB}" sibTransId="{4C57947B-25B7-4EC5-8B85-D2EDC2A79044}"/>
    <dgm:cxn modelId="{72D2DBB6-B76F-4D4D-AA7B-44617B5083E6}" type="presOf" srcId="{0BFA08B0-0F22-41CD-B290-271C7AC2AFFB}" destId="{4BBBB8C0-EDF8-4B7A-A938-1496D6A3235F}" srcOrd="1" destOrd="0" presId="urn:microsoft.com/office/officeart/2005/8/layout/cycle8"/>
    <dgm:cxn modelId="{BE7787D5-C849-4F64-978E-1710A3A92129}" srcId="{E0109827-8D44-471A-8652-F0694EE491B4}" destId="{3EEB2610-0A29-4053-B251-43BB14441359}" srcOrd="1" destOrd="0" parTransId="{129D695F-AACF-4C41-B629-5F59B338F26C}" sibTransId="{70D40291-D2A9-4B03-9B4B-9D03F9EBEE10}"/>
    <dgm:cxn modelId="{BFBC27B8-DCF6-48D1-982D-432BCADE470D}" type="presOf" srcId="{7FC3CDE4-33BA-47B2-8F6F-4AE30157E232}" destId="{EB7DD03E-9A3C-41AA-8239-7E7C54AC1663}" srcOrd="1" destOrd="0" presId="urn:microsoft.com/office/officeart/2005/8/layout/cycle8"/>
    <dgm:cxn modelId="{5333BDD5-A7F5-473D-BE38-6B6CB4E71BBF}" type="presOf" srcId="{3EEB2610-0A29-4053-B251-43BB14441359}" destId="{0F03084E-03CA-4CE8-A2E1-C03F2200DEBD}" srcOrd="0" destOrd="0" presId="urn:microsoft.com/office/officeart/2005/8/layout/cycle8"/>
    <dgm:cxn modelId="{32AA5BBC-D9E0-4821-912B-0792AC086C6F}" srcId="{E0109827-8D44-471A-8652-F0694EE491B4}" destId="{0BFA08B0-0F22-41CD-B290-271C7AC2AFFB}" srcOrd="2" destOrd="0" parTransId="{567C066E-382A-4538-955D-B6ACE4D05007}" sibTransId="{3397722B-38DE-4F40-8EBC-8A55BE885130}"/>
    <dgm:cxn modelId="{4B4ED6E7-1128-4798-9BF5-FD514D37351D}" type="presOf" srcId="{CA876094-459A-4D4C-9035-97D491B207C9}" destId="{2C34A78E-45DC-4737-A798-89FF3649F426}" srcOrd="1" destOrd="0" presId="urn:microsoft.com/office/officeart/2005/8/layout/cycle8"/>
    <dgm:cxn modelId="{C6AFB87A-A3DC-4DF8-A0B6-7B6F97DD3F1B}" type="presOf" srcId="{DA57EE0A-B127-42C7-91E3-C8D0D1B2DB7D}" destId="{46C5BAC2-56C3-4C7A-A23B-61847713E00E}" srcOrd="0" destOrd="0" presId="urn:microsoft.com/office/officeart/2005/8/layout/cycle8"/>
    <dgm:cxn modelId="{618580E6-4A5B-4662-82C2-1A600852938F}" srcId="{E0109827-8D44-471A-8652-F0694EE491B4}" destId="{DA57EE0A-B127-42C7-91E3-C8D0D1B2DB7D}" srcOrd="3" destOrd="0" parTransId="{69F47427-B271-4C7E-B554-8925C31A219F}" sibTransId="{EC56EC5D-D286-41E6-BF8D-D09A4A3C9AAD}"/>
    <dgm:cxn modelId="{99D3BDEA-B67C-42B1-8EF8-C791243F0257}" type="presOf" srcId="{0BFA08B0-0F22-41CD-B290-271C7AC2AFFB}" destId="{F3B6C120-1E6F-4EA4-B9D9-5FFADFDAFCC2}" srcOrd="0" destOrd="0" presId="urn:microsoft.com/office/officeart/2005/8/layout/cycle8"/>
    <dgm:cxn modelId="{E3887D8B-A622-4599-8A05-80273166B6EE}" type="presOf" srcId="{7FC3CDE4-33BA-47B2-8F6F-4AE30157E232}" destId="{5B76E06B-2B69-4AB3-AB9B-E8B59F6B9544}" srcOrd="0" destOrd="0" presId="urn:microsoft.com/office/officeart/2005/8/layout/cycle8"/>
    <dgm:cxn modelId="{F6F41A07-9421-4458-B516-E8518E880807}" type="presOf" srcId="{CA876094-459A-4D4C-9035-97D491B207C9}" destId="{21CC366A-4AFD-4DCF-81CC-C762E8D8DE5F}" srcOrd="0" destOrd="0" presId="urn:microsoft.com/office/officeart/2005/8/layout/cycle8"/>
    <dgm:cxn modelId="{B37F8442-CC52-4A4B-BD73-8D7F358FD660}" srcId="{E0109827-8D44-471A-8652-F0694EE491B4}" destId="{7FC3CDE4-33BA-47B2-8F6F-4AE30157E232}" srcOrd="0" destOrd="0" parTransId="{DC056DEB-1F49-4300-9595-86EAB402DFDB}" sibTransId="{200DADB0-3B3E-4094-BC9F-BD09CD202469}"/>
    <dgm:cxn modelId="{842E3E5A-8B86-403A-AB40-E832DC9B7A75}" type="presOf" srcId="{DA57EE0A-B127-42C7-91E3-C8D0D1B2DB7D}" destId="{D703D287-4ACA-419D-98CD-276DCBD673CA}" srcOrd="1" destOrd="0" presId="urn:microsoft.com/office/officeart/2005/8/layout/cycle8"/>
    <dgm:cxn modelId="{D1CFF24E-FF9D-41DD-A4E1-A1A51232C624}" type="presOf" srcId="{3EEB2610-0A29-4053-B251-43BB14441359}" destId="{B45D8A1E-07BB-4377-99CE-394AEE6B8246}" srcOrd="1" destOrd="0" presId="urn:microsoft.com/office/officeart/2005/8/layout/cycle8"/>
    <dgm:cxn modelId="{14DBFDBC-E8BD-433E-A864-318F820FAE48}" type="presParOf" srcId="{5B741BA1-3689-4C53-B46A-6F239FDFDD2D}" destId="{5B76E06B-2B69-4AB3-AB9B-E8B59F6B9544}" srcOrd="0" destOrd="0" presId="urn:microsoft.com/office/officeart/2005/8/layout/cycle8"/>
    <dgm:cxn modelId="{9E94B7DD-EBFC-4DF0-B097-7DA69BE071D0}" type="presParOf" srcId="{5B741BA1-3689-4C53-B46A-6F239FDFDD2D}" destId="{51D9BF01-3E77-4E58-AA5B-DFE573231B3F}" srcOrd="1" destOrd="0" presId="urn:microsoft.com/office/officeart/2005/8/layout/cycle8"/>
    <dgm:cxn modelId="{7087B8A5-1D96-492A-B972-B43BEDD62056}" type="presParOf" srcId="{5B741BA1-3689-4C53-B46A-6F239FDFDD2D}" destId="{22FEAE00-19AC-42A7-B2BE-E149289E3461}" srcOrd="2" destOrd="0" presId="urn:microsoft.com/office/officeart/2005/8/layout/cycle8"/>
    <dgm:cxn modelId="{A2C35B26-8E2F-419E-B641-7A55B08B532E}" type="presParOf" srcId="{5B741BA1-3689-4C53-B46A-6F239FDFDD2D}" destId="{EB7DD03E-9A3C-41AA-8239-7E7C54AC1663}" srcOrd="3" destOrd="0" presId="urn:microsoft.com/office/officeart/2005/8/layout/cycle8"/>
    <dgm:cxn modelId="{AE1700F7-B484-47C2-92C3-1F8BF8D52E9D}" type="presParOf" srcId="{5B741BA1-3689-4C53-B46A-6F239FDFDD2D}" destId="{0F03084E-03CA-4CE8-A2E1-C03F2200DEBD}" srcOrd="4" destOrd="0" presId="urn:microsoft.com/office/officeart/2005/8/layout/cycle8"/>
    <dgm:cxn modelId="{284C2F75-8E4B-4C4F-9244-91B90B543F17}" type="presParOf" srcId="{5B741BA1-3689-4C53-B46A-6F239FDFDD2D}" destId="{237F9BDA-94C0-4B56-8796-3CECFFD7CF6F}" srcOrd="5" destOrd="0" presId="urn:microsoft.com/office/officeart/2005/8/layout/cycle8"/>
    <dgm:cxn modelId="{7FE7A56A-3443-46AF-9A75-617ABC5F4E1E}" type="presParOf" srcId="{5B741BA1-3689-4C53-B46A-6F239FDFDD2D}" destId="{9D542971-B7AA-4312-AF9E-69DE8B520D81}" srcOrd="6" destOrd="0" presId="urn:microsoft.com/office/officeart/2005/8/layout/cycle8"/>
    <dgm:cxn modelId="{36BE8727-09CF-44C9-AD4F-0DE7DD4BAEAF}" type="presParOf" srcId="{5B741BA1-3689-4C53-B46A-6F239FDFDD2D}" destId="{B45D8A1E-07BB-4377-99CE-394AEE6B8246}" srcOrd="7" destOrd="0" presId="urn:microsoft.com/office/officeart/2005/8/layout/cycle8"/>
    <dgm:cxn modelId="{BEA30D31-1C37-4D96-8C3A-091E560695A0}" type="presParOf" srcId="{5B741BA1-3689-4C53-B46A-6F239FDFDD2D}" destId="{F3B6C120-1E6F-4EA4-B9D9-5FFADFDAFCC2}" srcOrd="8" destOrd="0" presId="urn:microsoft.com/office/officeart/2005/8/layout/cycle8"/>
    <dgm:cxn modelId="{51642B00-639A-4A14-9810-C9EB1430405D}" type="presParOf" srcId="{5B741BA1-3689-4C53-B46A-6F239FDFDD2D}" destId="{D7F95B67-08CF-497C-972D-A94FA47AD03F}" srcOrd="9" destOrd="0" presId="urn:microsoft.com/office/officeart/2005/8/layout/cycle8"/>
    <dgm:cxn modelId="{EF08CC1B-C821-4C74-A637-84F30855D905}" type="presParOf" srcId="{5B741BA1-3689-4C53-B46A-6F239FDFDD2D}" destId="{652DCA4F-5506-42D1-8D5D-DC549386BD9E}" srcOrd="10" destOrd="0" presId="urn:microsoft.com/office/officeart/2005/8/layout/cycle8"/>
    <dgm:cxn modelId="{8E318CFD-7B46-4DB9-8709-2104EB3C85B6}" type="presParOf" srcId="{5B741BA1-3689-4C53-B46A-6F239FDFDD2D}" destId="{4BBBB8C0-EDF8-4B7A-A938-1496D6A3235F}" srcOrd="11" destOrd="0" presId="urn:microsoft.com/office/officeart/2005/8/layout/cycle8"/>
    <dgm:cxn modelId="{997B3D3D-666E-42BA-9661-51272768CD76}" type="presParOf" srcId="{5B741BA1-3689-4C53-B46A-6F239FDFDD2D}" destId="{46C5BAC2-56C3-4C7A-A23B-61847713E00E}" srcOrd="12" destOrd="0" presId="urn:microsoft.com/office/officeart/2005/8/layout/cycle8"/>
    <dgm:cxn modelId="{348F74EA-C16C-4053-882B-58B959E0165C}" type="presParOf" srcId="{5B741BA1-3689-4C53-B46A-6F239FDFDD2D}" destId="{D44D32A5-DACF-4C9B-BD09-E8D05F57C221}" srcOrd="13" destOrd="0" presId="urn:microsoft.com/office/officeart/2005/8/layout/cycle8"/>
    <dgm:cxn modelId="{441614B8-2464-4969-A356-83F1061E4E8A}" type="presParOf" srcId="{5B741BA1-3689-4C53-B46A-6F239FDFDD2D}" destId="{D892DBC1-D068-4B3E-8DCC-98BD976288E8}" srcOrd="14" destOrd="0" presId="urn:microsoft.com/office/officeart/2005/8/layout/cycle8"/>
    <dgm:cxn modelId="{0E9EA71E-029A-4D1F-8816-993F283F3A51}" type="presParOf" srcId="{5B741BA1-3689-4C53-B46A-6F239FDFDD2D}" destId="{D703D287-4ACA-419D-98CD-276DCBD673CA}" srcOrd="15" destOrd="0" presId="urn:microsoft.com/office/officeart/2005/8/layout/cycle8"/>
    <dgm:cxn modelId="{CEF9A173-1DD6-4CA6-9C00-17D390BA8338}" type="presParOf" srcId="{5B741BA1-3689-4C53-B46A-6F239FDFDD2D}" destId="{21CC366A-4AFD-4DCF-81CC-C762E8D8DE5F}" srcOrd="16" destOrd="0" presId="urn:microsoft.com/office/officeart/2005/8/layout/cycle8"/>
    <dgm:cxn modelId="{7C3BA9AD-BF57-4DDF-8D21-70B49E3BA012}" type="presParOf" srcId="{5B741BA1-3689-4C53-B46A-6F239FDFDD2D}" destId="{6A9EA48A-F8F5-4579-9081-17985631AB03}" srcOrd="17" destOrd="0" presId="urn:microsoft.com/office/officeart/2005/8/layout/cycle8"/>
    <dgm:cxn modelId="{9F7DBAB7-0FFA-40C6-AFCC-C80EA872F02D}" type="presParOf" srcId="{5B741BA1-3689-4C53-B46A-6F239FDFDD2D}" destId="{1D9B295E-52B6-4909-8294-83FC086E1C80}" srcOrd="18" destOrd="0" presId="urn:microsoft.com/office/officeart/2005/8/layout/cycle8"/>
    <dgm:cxn modelId="{9FAA505A-3650-4710-BE5A-951DD06B56C8}" type="presParOf" srcId="{5B741BA1-3689-4C53-B46A-6F239FDFDD2D}" destId="{2C34A78E-45DC-4737-A798-89FF3649F426}" srcOrd="19" destOrd="0" presId="urn:microsoft.com/office/officeart/2005/8/layout/cycle8"/>
    <dgm:cxn modelId="{A93923FB-6C36-422E-BA1E-06C6E8EFDA1B}" type="presParOf" srcId="{5B741BA1-3689-4C53-B46A-6F239FDFDD2D}" destId="{6049D4CD-44D0-46BA-88B3-08B02D6CED73}" srcOrd="20" destOrd="0" presId="urn:microsoft.com/office/officeart/2005/8/layout/cycle8"/>
    <dgm:cxn modelId="{34F05683-B3AF-46CC-8654-86A08A65B0E7}" type="presParOf" srcId="{5B741BA1-3689-4C53-B46A-6F239FDFDD2D}" destId="{4A942830-19CF-47B2-8D36-97B569D3B286}" srcOrd="21" destOrd="0" presId="urn:microsoft.com/office/officeart/2005/8/layout/cycle8"/>
    <dgm:cxn modelId="{4E8938B8-3A32-4229-A052-104F76E343C3}" type="presParOf" srcId="{5B741BA1-3689-4C53-B46A-6F239FDFDD2D}" destId="{3E7478FE-659A-455A-ADCA-F4BB82F9210C}" srcOrd="22" destOrd="0" presId="urn:microsoft.com/office/officeart/2005/8/layout/cycle8"/>
    <dgm:cxn modelId="{D0F37BE7-757F-4FD1-BEC7-8D02FD4BB66E}" type="presParOf" srcId="{5B741BA1-3689-4C53-B46A-6F239FDFDD2D}" destId="{BC7B2E6E-B936-4DC4-AE95-C5A2E0951F4B}" srcOrd="23" destOrd="0" presId="urn:microsoft.com/office/officeart/2005/8/layout/cycle8"/>
    <dgm:cxn modelId="{12FE9E25-7D48-43AA-B77D-A89C786D72E1}" type="presParOf" srcId="{5B741BA1-3689-4C53-B46A-6F239FDFDD2D}" destId="{65BD66B6-E12A-4583-84A8-58BA54733143}"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dirty="0"/>
          </a:p>
        </p:txBody>
      </p:sp>
      <p:sp>
        <p:nvSpPr>
          <p:cNvPr id="3" name="Date Placeholder 2"/>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fld id="{27CFD001-840E-B148-9B79-E58FB52DD501}" type="datetimeFigureOut">
              <a:rPr lang="en-US" smtClean="0"/>
              <a:pPr/>
              <a:t>11/12/2014</a:t>
            </a:fld>
            <a:endParaRPr lang="en-US" dirty="0"/>
          </a:p>
        </p:txBody>
      </p:sp>
      <p:sp>
        <p:nvSpPr>
          <p:cNvPr id="4" name="Slide Image Placeholder 3"/>
          <p:cNvSpPr>
            <a:spLocks noGrp="1" noRot="1" noChangeAspect="1"/>
          </p:cNvSpPr>
          <p:nvPr>
            <p:ph type="sldImg" idx="2"/>
          </p:nvPr>
        </p:nvSpPr>
        <p:spPr>
          <a:xfrm>
            <a:off x="1200150" y="698500"/>
            <a:ext cx="4654550" cy="3490913"/>
          </a:xfrm>
          <a:prstGeom prst="rect">
            <a:avLst/>
          </a:prstGeom>
          <a:noFill/>
          <a:ln w="12700">
            <a:solidFill>
              <a:prstClr val="black"/>
            </a:solidFill>
          </a:ln>
        </p:spPr>
        <p:txBody>
          <a:bodyPr vert="horz" lIns="93497" tIns="46749" rIns="93497" bIns="46749" rtlCol="0" anchor="ctr"/>
          <a:lstStyle/>
          <a:p>
            <a:endParaRPr lang="en-US" dirty="0"/>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7" tIns="46749" rIns="93497" bIns="467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fld id="{8CFAA844-5431-484C-A95E-4627136A9C38}" type="slidenum">
              <a:rPr lang="en-US" smtClean="0"/>
              <a:pPr/>
              <a:t>‹#›</a:t>
            </a:fld>
            <a:endParaRPr lang="en-US" dirty="0"/>
          </a:p>
        </p:txBody>
      </p:sp>
    </p:spTree>
    <p:extLst>
      <p:ext uri="{BB962C8B-B14F-4D97-AF65-F5344CB8AC3E}">
        <p14:creationId xmlns:p14="http://schemas.microsoft.com/office/powerpoint/2010/main" val="30388925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FAA844-5431-484C-A95E-4627136A9C38}" type="slidenum">
              <a:rPr lang="en-US" smtClean="0"/>
              <a:pPr/>
              <a:t>1</a:t>
            </a:fld>
            <a:endParaRPr lang="en-US" dirty="0"/>
          </a:p>
        </p:txBody>
      </p:sp>
    </p:spTree>
    <p:extLst>
      <p:ext uri="{BB962C8B-B14F-4D97-AF65-F5344CB8AC3E}">
        <p14:creationId xmlns:p14="http://schemas.microsoft.com/office/powerpoint/2010/main" val="2112640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bg1"/>
                </a:solidFill>
              </a:rPr>
              <a:t>Weill Cornell story</a:t>
            </a:r>
          </a:p>
          <a:p>
            <a:r>
              <a:rPr lang="en-US" dirty="0" smtClean="0">
                <a:solidFill>
                  <a:schemeClr val="bg1"/>
                </a:solidFill>
              </a:rPr>
              <a:t>Ad words campaigns – how they work, what we learn from them, what they cost, what is the ROI</a:t>
            </a:r>
          </a:p>
          <a:p>
            <a:r>
              <a:rPr lang="en-US" dirty="0" smtClean="0">
                <a:solidFill>
                  <a:schemeClr val="bg1"/>
                </a:solidFill>
              </a:rPr>
              <a:t>Weill Cornell story</a:t>
            </a:r>
          </a:p>
          <a:p>
            <a:endParaRPr lang="en-US" dirty="0"/>
          </a:p>
        </p:txBody>
      </p:sp>
      <p:sp>
        <p:nvSpPr>
          <p:cNvPr id="4" name="Slide Number Placeholder 3"/>
          <p:cNvSpPr>
            <a:spLocks noGrp="1"/>
          </p:cNvSpPr>
          <p:nvPr>
            <p:ph type="sldNum" sz="quarter" idx="10"/>
          </p:nvPr>
        </p:nvSpPr>
        <p:spPr/>
        <p:txBody>
          <a:bodyPr/>
          <a:lstStyle/>
          <a:p>
            <a:fld id="{8CFAA844-5431-484C-A95E-4627136A9C38}" type="slidenum">
              <a:rPr lang="en-US" smtClean="0"/>
              <a:pPr/>
              <a:t>11</a:t>
            </a:fld>
            <a:endParaRPr lang="en-US" dirty="0"/>
          </a:p>
        </p:txBody>
      </p:sp>
    </p:spTree>
    <p:extLst>
      <p:ext uri="{BB962C8B-B14F-4D97-AF65-F5344CB8AC3E}">
        <p14:creationId xmlns:p14="http://schemas.microsoft.com/office/powerpoint/2010/main" val="1690722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bg1"/>
                </a:solidFill>
              </a:rPr>
              <a:t>Weill Cornell story</a:t>
            </a:r>
          </a:p>
          <a:p>
            <a:r>
              <a:rPr lang="en-US" dirty="0" smtClean="0">
                <a:solidFill>
                  <a:schemeClr val="bg1"/>
                </a:solidFill>
              </a:rPr>
              <a:t>Ad words campaigns – how they work, what we learn from them, what they cost, what is the ROI</a:t>
            </a:r>
          </a:p>
          <a:p>
            <a:r>
              <a:rPr lang="en-US" dirty="0" smtClean="0">
                <a:solidFill>
                  <a:schemeClr val="bg1"/>
                </a:solidFill>
              </a:rPr>
              <a:t>Weill Cornell story</a:t>
            </a:r>
          </a:p>
          <a:p>
            <a:endParaRPr lang="en-US" dirty="0"/>
          </a:p>
        </p:txBody>
      </p:sp>
      <p:sp>
        <p:nvSpPr>
          <p:cNvPr id="4" name="Slide Number Placeholder 3"/>
          <p:cNvSpPr>
            <a:spLocks noGrp="1"/>
          </p:cNvSpPr>
          <p:nvPr>
            <p:ph type="sldNum" sz="quarter" idx="10"/>
          </p:nvPr>
        </p:nvSpPr>
        <p:spPr/>
        <p:txBody>
          <a:bodyPr/>
          <a:lstStyle/>
          <a:p>
            <a:fld id="{8CFAA844-5431-484C-A95E-4627136A9C38}" type="slidenum">
              <a:rPr lang="en-US" smtClean="0"/>
              <a:pPr/>
              <a:t>12</a:t>
            </a:fld>
            <a:endParaRPr lang="en-US" dirty="0"/>
          </a:p>
        </p:txBody>
      </p:sp>
    </p:spTree>
    <p:extLst>
      <p:ext uri="{BB962C8B-B14F-4D97-AF65-F5344CB8AC3E}">
        <p14:creationId xmlns:p14="http://schemas.microsoft.com/office/powerpoint/2010/main" val="1690722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bg1"/>
                </a:solidFill>
              </a:rPr>
              <a:t>Weill Cornell story</a:t>
            </a:r>
          </a:p>
          <a:p>
            <a:r>
              <a:rPr lang="en-US" dirty="0" smtClean="0">
                <a:solidFill>
                  <a:schemeClr val="bg1"/>
                </a:solidFill>
              </a:rPr>
              <a:t>Ad words campaigns – how they work, what we learn from them, what they cost, what is the ROI</a:t>
            </a:r>
          </a:p>
          <a:p>
            <a:r>
              <a:rPr lang="en-US" dirty="0" smtClean="0">
                <a:solidFill>
                  <a:schemeClr val="bg1"/>
                </a:solidFill>
              </a:rPr>
              <a:t>Weill Cornell story</a:t>
            </a:r>
          </a:p>
          <a:p>
            <a:endParaRPr lang="en-US" dirty="0"/>
          </a:p>
        </p:txBody>
      </p:sp>
      <p:sp>
        <p:nvSpPr>
          <p:cNvPr id="4" name="Slide Number Placeholder 3"/>
          <p:cNvSpPr>
            <a:spLocks noGrp="1"/>
          </p:cNvSpPr>
          <p:nvPr>
            <p:ph type="sldNum" sz="quarter" idx="10"/>
          </p:nvPr>
        </p:nvSpPr>
        <p:spPr/>
        <p:txBody>
          <a:bodyPr/>
          <a:lstStyle/>
          <a:p>
            <a:fld id="{8CFAA844-5431-484C-A95E-4627136A9C38}" type="slidenum">
              <a:rPr lang="en-US" smtClean="0"/>
              <a:pPr/>
              <a:t>13</a:t>
            </a:fld>
            <a:endParaRPr lang="en-US" dirty="0"/>
          </a:p>
        </p:txBody>
      </p:sp>
    </p:spTree>
    <p:extLst>
      <p:ext uri="{BB962C8B-B14F-4D97-AF65-F5344CB8AC3E}">
        <p14:creationId xmlns:p14="http://schemas.microsoft.com/office/powerpoint/2010/main" val="1690722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FAA844-5431-484C-A95E-4627136A9C38}" type="slidenum">
              <a:rPr lang="en-US" smtClean="0"/>
              <a:pPr/>
              <a:t>14</a:t>
            </a:fld>
            <a:endParaRPr lang="en-US" dirty="0"/>
          </a:p>
        </p:txBody>
      </p:sp>
    </p:spTree>
    <p:extLst>
      <p:ext uri="{BB962C8B-B14F-4D97-AF65-F5344CB8AC3E}">
        <p14:creationId xmlns:p14="http://schemas.microsoft.com/office/powerpoint/2010/main" val="1768038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FAA844-5431-484C-A95E-4627136A9C38}" type="slidenum">
              <a:rPr lang="en-US" smtClean="0"/>
              <a:pPr/>
              <a:t>15</a:t>
            </a:fld>
            <a:endParaRPr lang="en-US" dirty="0"/>
          </a:p>
        </p:txBody>
      </p:sp>
    </p:spTree>
    <p:extLst>
      <p:ext uri="{BB962C8B-B14F-4D97-AF65-F5344CB8AC3E}">
        <p14:creationId xmlns:p14="http://schemas.microsoft.com/office/powerpoint/2010/main" val="1768038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FAA844-5431-484C-A95E-4627136A9C38}" type="slidenum">
              <a:rPr lang="en-US" smtClean="0"/>
              <a:pPr/>
              <a:t>16</a:t>
            </a:fld>
            <a:endParaRPr lang="en-US" dirty="0"/>
          </a:p>
        </p:txBody>
      </p:sp>
    </p:spTree>
    <p:extLst>
      <p:ext uri="{BB962C8B-B14F-4D97-AF65-F5344CB8AC3E}">
        <p14:creationId xmlns:p14="http://schemas.microsoft.com/office/powerpoint/2010/main" val="1768038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me tell you a bit about The</a:t>
            </a:r>
            <a:r>
              <a:rPr lang="en-US" baseline="0" dirty="0" smtClean="0"/>
              <a:t> English Language Center – then go through bullets.</a:t>
            </a:r>
          </a:p>
          <a:p>
            <a:endParaRPr lang="en-US" baseline="0" dirty="0" smtClean="0"/>
          </a:p>
          <a:p>
            <a:r>
              <a:rPr lang="en-US" baseline="0" dirty="0" smtClean="0"/>
              <a:t>I’m going to speak about our recruitment strategy on social media, and I’ll demonstrate the significance of the mobility of social media.</a:t>
            </a:r>
          </a:p>
          <a:p>
            <a:endParaRPr lang="en-US" baseline="0" dirty="0" smtClean="0"/>
          </a:p>
          <a:p>
            <a:r>
              <a:rPr lang="en-US" baseline="0" dirty="0" smtClean="0"/>
              <a:t>Our recruitment is global, so I am going to show you international, country-specific data. However, keep in mind that Facebook allows you to target and analyze by local town and neighborhood as well, and I’ll show you an example of that in a moment.</a:t>
            </a:r>
            <a:endParaRPr lang="en-US" dirty="0"/>
          </a:p>
        </p:txBody>
      </p:sp>
      <p:sp>
        <p:nvSpPr>
          <p:cNvPr id="4" name="Slide Number Placeholder 3"/>
          <p:cNvSpPr>
            <a:spLocks noGrp="1"/>
          </p:cNvSpPr>
          <p:nvPr>
            <p:ph type="sldNum" sz="quarter" idx="10"/>
          </p:nvPr>
        </p:nvSpPr>
        <p:spPr/>
        <p:txBody>
          <a:bodyPr/>
          <a:lstStyle/>
          <a:p>
            <a:fld id="{8CFAA844-5431-484C-A95E-4627136A9C38}" type="slidenum">
              <a:rPr lang="en-US" smtClean="0"/>
              <a:pPr/>
              <a:t>17</a:t>
            </a:fld>
            <a:endParaRPr lang="en-US" dirty="0"/>
          </a:p>
        </p:txBody>
      </p:sp>
    </p:spTree>
    <p:extLst>
      <p:ext uri="{BB962C8B-B14F-4D97-AF65-F5344CB8AC3E}">
        <p14:creationId xmlns:p14="http://schemas.microsoft.com/office/powerpoint/2010/main" val="3675261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data is from Fall 2014.</a:t>
            </a:r>
          </a:p>
          <a:p>
            <a:endParaRPr lang="en-US" dirty="0" smtClean="0"/>
          </a:p>
          <a:p>
            <a:r>
              <a:rPr lang="en-US" dirty="0" smtClean="0"/>
              <a:t>First </a:t>
            </a:r>
            <a:r>
              <a:rPr lang="en-US" dirty="0"/>
              <a:t>column, country of origin. Some examples of common countries of origin with an open internet structure, growing or stable middle class, which translates to access.</a:t>
            </a:r>
          </a:p>
          <a:p>
            <a:endParaRPr lang="en-US" dirty="0"/>
          </a:p>
          <a:p>
            <a:r>
              <a:rPr lang="en-US" dirty="0" smtClean="0"/>
              <a:t>South </a:t>
            </a:r>
            <a:r>
              <a:rPr lang="en-US" dirty="0"/>
              <a:t>Korea – most connected in the world, Thailand – emerging middle class and strong internet structure</a:t>
            </a:r>
          </a:p>
        </p:txBody>
      </p:sp>
      <p:sp>
        <p:nvSpPr>
          <p:cNvPr id="4" name="Slide Number Placeholder 3"/>
          <p:cNvSpPr>
            <a:spLocks noGrp="1"/>
          </p:cNvSpPr>
          <p:nvPr>
            <p:ph type="sldNum" sz="quarter" idx="10"/>
          </p:nvPr>
        </p:nvSpPr>
        <p:spPr/>
        <p:txBody>
          <a:bodyPr/>
          <a:lstStyle/>
          <a:p>
            <a:fld id="{8CFAA844-5431-484C-A95E-4627136A9C38}" type="slidenum">
              <a:rPr lang="en-US" smtClean="0"/>
              <a:pPr/>
              <a:t>18</a:t>
            </a:fld>
            <a:endParaRPr lang="en-US" dirty="0"/>
          </a:p>
        </p:txBody>
      </p:sp>
    </p:spTree>
    <p:extLst>
      <p:ext uri="{BB962C8B-B14F-4D97-AF65-F5344CB8AC3E}">
        <p14:creationId xmlns:p14="http://schemas.microsoft.com/office/powerpoint/2010/main" val="1768038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media ensures you are reaching places with web restrictions, and also, places where mobile use is more common than desktop. Social is mobile optimized!</a:t>
            </a:r>
          </a:p>
          <a:p>
            <a:endParaRPr lang="en-US" dirty="0"/>
          </a:p>
          <a:p>
            <a:r>
              <a:rPr lang="en-US" dirty="0" smtClean="0"/>
              <a:t>Bangladesh </a:t>
            </a:r>
            <a:r>
              <a:rPr lang="en-US" dirty="0"/>
              <a:t>enrollments are recent. Word of mouth facilitated by growth on Facebook. The power of the share.</a:t>
            </a:r>
          </a:p>
          <a:p>
            <a:endParaRPr lang="en-US" dirty="0"/>
          </a:p>
          <a:p>
            <a:r>
              <a:rPr lang="en-US" dirty="0"/>
              <a:t>After the Arab Spring beginning in late 2010, we saw a spike in traffic from these countries – and the enrollments followed shortly afterward. (</a:t>
            </a:r>
            <a:r>
              <a:rPr lang="en-US" dirty="0" smtClean="0"/>
              <a:t>Egypt).</a:t>
            </a:r>
          </a:p>
          <a:p>
            <a:endParaRPr lang="en-US" dirty="0"/>
          </a:p>
          <a:p>
            <a:r>
              <a:rPr lang="en-US" dirty="0"/>
              <a:t>Limit my talk to Facebook – but we have a presence on other platforms. Analytics on Facebook provide us with some useful insight.</a:t>
            </a:r>
          </a:p>
        </p:txBody>
      </p:sp>
      <p:sp>
        <p:nvSpPr>
          <p:cNvPr id="4" name="Slide Number Placeholder 3"/>
          <p:cNvSpPr>
            <a:spLocks noGrp="1"/>
          </p:cNvSpPr>
          <p:nvPr>
            <p:ph type="sldNum" sz="quarter" idx="10"/>
          </p:nvPr>
        </p:nvSpPr>
        <p:spPr/>
        <p:txBody>
          <a:bodyPr/>
          <a:lstStyle/>
          <a:p>
            <a:fld id="{8CFAA844-5431-484C-A95E-4627136A9C38}" type="slidenum">
              <a:rPr lang="en-US" smtClean="0"/>
              <a:pPr/>
              <a:t>19</a:t>
            </a:fld>
            <a:endParaRPr lang="en-US" dirty="0"/>
          </a:p>
        </p:txBody>
      </p:sp>
    </p:spTree>
    <p:extLst>
      <p:ext uri="{BB962C8B-B14F-4D97-AF65-F5344CB8AC3E}">
        <p14:creationId xmlns:p14="http://schemas.microsoft.com/office/powerpoint/2010/main" val="1768038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TELC Website:</a:t>
            </a:r>
          </a:p>
          <a:p>
            <a:r>
              <a:rPr lang="en-US" dirty="0"/>
              <a:t>Desktop</a:t>
            </a:r>
            <a:r>
              <a:rPr lang="en-US" dirty="0" smtClean="0"/>
              <a:t> 57% </a:t>
            </a:r>
            <a:r>
              <a:rPr lang="en-US" dirty="0"/>
              <a:t>Mobile</a:t>
            </a:r>
            <a:r>
              <a:rPr lang="en-US" dirty="0" smtClean="0"/>
              <a:t> 43% </a:t>
            </a:r>
          </a:p>
          <a:p>
            <a:endParaRPr lang="en-US" dirty="0" smtClean="0"/>
          </a:p>
          <a:p>
            <a:r>
              <a:rPr lang="en-US" dirty="0" smtClean="0"/>
              <a:t>Facebook users are 78% on mobile! What does this mean?</a:t>
            </a:r>
          </a:p>
          <a:p>
            <a:endParaRPr lang="en-US" dirty="0" smtClean="0"/>
          </a:p>
          <a:p>
            <a:r>
              <a:rPr lang="en-US" dirty="0" smtClean="0"/>
              <a:t>Reach your audience</a:t>
            </a:r>
            <a:r>
              <a:rPr lang="en-US" baseline="0" dirty="0" smtClean="0"/>
              <a:t> where they are – on their phones!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CFAA844-5431-484C-A95E-4627136A9C38}" type="slidenum">
              <a:rPr lang="en-US" smtClean="0"/>
              <a:pPr/>
              <a:t>20</a:t>
            </a:fld>
            <a:endParaRPr lang="en-US" dirty="0"/>
          </a:p>
        </p:txBody>
      </p:sp>
    </p:spTree>
    <p:extLst>
      <p:ext uri="{BB962C8B-B14F-4D97-AF65-F5344CB8AC3E}">
        <p14:creationId xmlns:p14="http://schemas.microsoft.com/office/powerpoint/2010/main" val="1348679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ea typeface="ＭＳ Ｐゴシック" pitchFamily="34" charset="-128"/>
              </a:rPr>
              <a:t>Jane</a:t>
            </a:r>
          </a:p>
          <a:p>
            <a:r>
              <a:rPr lang="en-US" altLang="en-US" dirty="0" smtClean="0">
                <a:ea typeface="ＭＳ Ｐゴシック" pitchFamily="34" charset="-128"/>
              </a:rPr>
              <a:t>Where is LaGuardia? Not the airport, Western Queens, close to Manhattan, built on a busy boulevard by the railway yards in former</a:t>
            </a:r>
            <a:r>
              <a:rPr lang="en-US" altLang="en-US" baseline="0" dirty="0" smtClean="0">
                <a:ea typeface="ＭＳ Ｐゴシック" pitchFamily="34" charset="-128"/>
              </a:rPr>
              <a:t> factory buildings Gives new meaning to the word gritty.</a:t>
            </a:r>
          </a:p>
          <a:p>
            <a:endParaRPr lang="en-US" altLang="en-US" baseline="0" dirty="0" smtClean="0">
              <a:ea typeface="ＭＳ Ｐゴシック" pitchFamily="34" charset="-128"/>
            </a:endParaRPr>
          </a:p>
          <a:p>
            <a:r>
              <a:rPr lang="en-US" altLang="en-US" baseline="0" dirty="0" smtClean="0">
                <a:ea typeface="ＭＳ Ｐゴシック" pitchFamily="34" charset="-128"/>
              </a:rPr>
              <a:t>In 2007 we discovered etc.</a:t>
            </a:r>
            <a:endParaRPr lang="en-US" altLang="en-US"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fld id="{8CFAA844-5431-484C-A95E-4627136A9C38}" type="slidenum">
              <a:rPr lang="en-US" smtClean="0"/>
              <a:pPr/>
              <a:t>2</a:t>
            </a:fld>
            <a:endParaRPr lang="en-US" dirty="0"/>
          </a:p>
        </p:txBody>
      </p:sp>
    </p:spTree>
    <p:extLst>
      <p:ext uri="{BB962C8B-B14F-4D97-AF65-F5344CB8AC3E}">
        <p14:creationId xmlns:p14="http://schemas.microsoft.com/office/powerpoint/2010/main" val="3173655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a:t>
            </a:r>
            <a:r>
              <a:rPr lang="en-US" baseline="0" dirty="0" smtClean="0"/>
              <a:t> and interactive – not just text based. Use video and keep it short. </a:t>
            </a:r>
            <a:endParaRPr lang="en-US" dirty="0"/>
          </a:p>
        </p:txBody>
      </p:sp>
      <p:sp>
        <p:nvSpPr>
          <p:cNvPr id="4" name="Slide Number Placeholder 3"/>
          <p:cNvSpPr>
            <a:spLocks noGrp="1"/>
          </p:cNvSpPr>
          <p:nvPr>
            <p:ph type="sldNum" sz="quarter" idx="10"/>
          </p:nvPr>
        </p:nvSpPr>
        <p:spPr/>
        <p:txBody>
          <a:bodyPr/>
          <a:lstStyle/>
          <a:p>
            <a:fld id="{8CFAA844-5431-484C-A95E-4627136A9C38}" type="slidenum">
              <a:rPr lang="en-US" smtClean="0"/>
              <a:pPr/>
              <a:t>21</a:t>
            </a:fld>
            <a:endParaRPr lang="en-US" dirty="0"/>
          </a:p>
        </p:txBody>
      </p:sp>
    </p:spTree>
    <p:extLst>
      <p:ext uri="{BB962C8B-B14F-4D97-AF65-F5344CB8AC3E}">
        <p14:creationId xmlns:p14="http://schemas.microsoft.com/office/powerpoint/2010/main" val="1845808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FAA844-5431-484C-A95E-4627136A9C38}" type="slidenum">
              <a:rPr lang="en-US" smtClean="0"/>
              <a:pPr/>
              <a:t>22</a:t>
            </a:fld>
            <a:endParaRPr lang="en-US" dirty="0"/>
          </a:p>
        </p:txBody>
      </p:sp>
    </p:spTree>
    <p:extLst>
      <p:ext uri="{BB962C8B-B14F-4D97-AF65-F5344CB8AC3E}">
        <p14:creationId xmlns:p14="http://schemas.microsoft.com/office/powerpoint/2010/main" val="1871180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FAA844-5431-484C-A95E-4627136A9C38}" type="slidenum">
              <a:rPr lang="en-US" smtClean="0"/>
              <a:pPr/>
              <a:t>23</a:t>
            </a:fld>
            <a:endParaRPr lang="en-US" dirty="0"/>
          </a:p>
        </p:txBody>
      </p:sp>
    </p:spTree>
    <p:extLst>
      <p:ext uri="{BB962C8B-B14F-4D97-AF65-F5344CB8AC3E}">
        <p14:creationId xmlns:p14="http://schemas.microsoft.com/office/powerpoint/2010/main" val="2434585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Local targeting – we identified Facebook users within 10 miles of the school with their language set to Chinese, and we sent Chinese language ads to them.</a:t>
            </a:r>
            <a:endParaRPr lang="en-US" dirty="0" smtClean="0"/>
          </a:p>
          <a:p>
            <a:endParaRPr lang="en-US" dirty="0" smtClean="0"/>
          </a:p>
          <a:p>
            <a:r>
              <a:rPr lang="en-US" baseline="0" dirty="0" smtClean="0"/>
              <a:t>Today’s postcard mailing, but much cheaper. Also, you only pay for people who opt in.</a:t>
            </a:r>
          </a:p>
          <a:p>
            <a:endParaRPr lang="en-US" baseline="0" dirty="0" smtClean="0"/>
          </a:p>
          <a:p>
            <a:r>
              <a:rPr lang="en-US" dirty="0" smtClean="0"/>
              <a:t>South Korean campaign:</a:t>
            </a:r>
            <a:r>
              <a:rPr lang="en-US" baseline="0" dirty="0" smtClean="0"/>
              <a:t> 1012 likes, $0.20/like (15,716 impressions, $0.01/impression)</a:t>
            </a:r>
          </a:p>
          <a:p>
            <a:r>
              <a:rPr lang="en-US" baseline="0" dirty="0" smtClean="0"/>
              <a:t>Local Chinese campaign: 220 likes, $1.36/like (10,768 impressions, $0.03/impression)</a:t>
            </a:r>
          </a:p>
        </p:txBody>
      </p:sp>
      <p:sp>
        <p:nvSpPr>
          <p:cNvPr id="4" name="Slide Number Placeholder 3"/>
          <p:cNvSpPr>
            <a:spLocks noGrp="1"/>
          </p:cNvSpPr>
          <p:nvPr>
            <p:ph type="sldNum" sz="quarter" idx="10"/>
          </p:nvPr>
        </p:nvSpPr>
        <p:spPr/>
        <p:txBody>
          <a:bodyPr/>
          <a:lstStyle/>
          <a:p>
            <a:fld id="{8CFAA844-5431-484C-A95E-4627136A9C38}" type="slidenum">
              <a:rPr lang="en-US" smtClean="0"/>
              <a:pPr/>
              <a:t>24</a:t>
            </a:fld>
            <a:endParaRPr lang="en-US" dirty="0"/>
          </a:p>
        </p:txBody>
      </p:sp>
    </p:spTree>
    <p:extLst>
      <p:ext uri="{BB962C8B-B14F-4D97-AF65-F5344CB8AC3E}">
        <p14:creationId xmlns:p14="http://schemas.microsoft.com/office/powerpoint/2010/main" val="2053512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Informal</a:t>
            </a:r>
            <a:r>
              <a:rPr lang="en-US" baseline="0" dirty="0" smtClean="0"/>
              <a:t> tone, </a:t>
            </a:r>
            <a:r>
              <a:rPr lang="en-US" baseline="0" dirty="0" err="1" smtClean="0"/>
              <a:t>emojis</a:t>
            </a:r>
            <a:r>
              <a:rPr lang="en-US" baseline="0" dirty="0" smtClean="0"/>
              <a:t>, showcasing of student work, cross-platform, encouraging dialog.</a:t>
            </a:r>
            <a:endParaRPr lang="en-US" dirty="0"/>
          </a:p>
        </p:txBody>
      </p:sp>
      <p:sp>
        <p:nvSpPr>
          <p:cNvPr id="4" name="Slide Number Placeholder 3"/>
          <p:cNvSpPr>
            <a:spLocks noGrp="1"/>
          </p:cNvSpPr>
          <p:nvPr>
            <p:ph type="sldNum" sz="quarter" idx="10"/>
          </p:nvPr>
        </p:nvSpPr>
        <p:spPr/>
        <p:txBody>
          <a:bodyPr/>
          <a:lstStyle/>
          <a:p>
            <a:fld id="{8CFAA844-5431-484C-A95E-4627136A9C38}" type="slidenum">
              <a:rPr lang="en-US" smtClean="0"/>
              <a:pPr/>
              <a:t>25</a:t>
            </a:fld>
            <a:endParaRPr lang="en-US" dirty="0"/>
          </a:p>
        </p:txBody>
      </p:sp>
    </p:spTree>
    <p:extLst>
      <p:ext uri="{BB962C8B-B14F-4D97-AF65-F5344CB8AC3E}">
        <p14:creationId xmlns:p14="http://schemas.microsoft.com/office/powerpoint/2010/main" val="2101022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formal</a:t>
            </a:r>
            <a:r>
              <a:rPr lang="en-US" baseline="0" dirty="0" smtClean="0"/>
              <a:t> tone, no abbreviations or </a:t>
            </a:r>
            <a:r>
              <a:rPr lang="en-US" baseline="0" dirty="0" err="1" smtClean="0"/>
              <a:t>emojis</a:t>
            </a:r>
            <a:r>
              <a:rPr lang="en-US" baseline="0" dirty="0" smtClean="0"/>
              <a:t>, highlighting the partner relationship.</a:t>
            </a:r>
          </a:p>
          <a:p>
            <a:endParaRPr lang="en-US" baseline="0" dirty="0" smtClean="0"/>
          </a:p>
          <a:p>
            <a:r>
              <a:rPr lang="en-US" baseline="0" dirty="0" smtClean="0"/>
              <a:t>Challenges of shifting tone for social media – taking press release language and hacking </a:t>
            </a:r>
            <a:r>
              <a:rPr lang="en-US" baseline="0" smtClean="0"/>
              <a:t>it down.</a:t>
            </a:r>
            <a:endParaRPr lang="en-US" dirty="0"/>
          </a:p>
        </p:txBody>
      </p:sp>
      <p:sp>
        <p:nvSpPr>
          <p:cNvPr id="4" name="Slide Number Placeholder 3"/>
          <p:cNvSpPr>
            <a:spLocks noGrp="1"/>
          </p:cNvSpPr>
          <p:nvPr>
            <p:ph type="sldNum" sz="quarter" idx="10"/>
          </p:nvPr>
        </p:nvSpPr>
        <p:spPr/>
        <p:txBody>
          <a:bodyPr/>
          <a:lstStyle/>
          <a:p>
            <a:fld id="{8CFAA844-5431-484C-A95E-4627136A9C38}" type="slidenum">
              <a:rPr lang="en-US" smtClean="0"/>
              <a:pPr/>
              <a:t>26</a:t>
            </a:fld>
            <a:endParaRPr lang="en-US" dirty="0"/>
          </a:p>
        </p:txBody>
      </p:sp>
    </p:spTree>
    <p:extLst>
      <p:ext uri="{BB962C8B-B14F-4D97-AF65-F5344CB8AC3E}">
        <p14:creationId xmlns:p14="http://schemas.microsoft.com/office/powerpoint/2010/main" val="734327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FAA844-5431-484C-A95E-4627136A9C38}" type="slidenum">
              <a:rPr lang="en-US" smtClean="0"/>
              <a:pPr/>
              <a:t>27</a:t>
            </a:fld>
            <a:endParaRPr lang="en-US" dirty="0"/>
          </a:p>
        </p:txBody>
      </p:sp>
    </p:spTree>
    <p:extLst>
      <p:ext uri="{BB962C8B-B14F-4D97-AF65-F5344CB8AC3E}">
        <p14:creationId xmlns:p14="http://schemas.microsoft.com/office/powerpoint/2010/main" val="3802697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FAA844-5431-484C-A95E-4627136A9C38}" type="slidenum">
              <a:rPr lang="en-US" smtClean="0"/>
              <a:pPr/>
              <a:t>28</a:t>
            </a:fld>
            <a:endParaRPr lang="en-US" dirty="0"/>
          </a:p>
        </p:txBody>
      </p:sp>
    </p:spTree>
    <p:extLst>
      <p:ext uri="{BB962C8B-B14F-4D97-AF65-F5344CB8AC3E}">
        <p14:creationId xmlns:p14="http://schemas.microsoft.com/office/powerpoint/2010/main" val="2413457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FAA844-5431-484C-A95E-4627136A9C38}" type="slidenum">
              <a:rPr lang="en-US" smtClean="0"/>
              <a:pPr/>
              <a:t>29</a:t>
            </a:fld>
            <a:endParaRPr lang="en-US" dirty="0"/>
          </a:p>
        </p:txBody>
      </p:sp>
    </p:spTree>
    <p:extLst>
      <p:ext uri="{BB962C8B-B14F-4D97-AF65-F5344CB8AC3E}">
        <p14:creationId xmlns:p14="http://schemas.microsoft.com/office/powerpoint/2010/main" val="2299256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FAA844-5431-484C-A95E-4627136A9C38}" type="slidenum">
              <a:rPr lang="en-US" smtClean="0"/>
              <a:pPr/>
              <a:t>3</a:t>
            </a:fld>
            <a:endParaRPr lang="en-US" dirty="0"/>
          </a:p>
        </p:txBody>
      </p:sp>
    </p:spTree>
    <p:extLst>
      <p:ext uri="{BB962C8B-B14F-4D97-AF65-F5344CB8AC3E}">
        <p14:creationId xmlns:p14="http://schemas.microsoft.com/office/powerpoint/2010/main" val="2660873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FAA844-5431-484C-A95E-4627136A9C38}" type="slidenum">
              <a:rPr lang="en-US" smtClean="0"/>
              <a:pPr/>
              <a:t>4</a:t>
            </a:fld>
            <a:endParaRPr lang="en-US" dirty="0"/>
          </a:p>
        </p:txBody>
      </p:sp>
    </p:spTree>
    <p:extLst>
      <p:ext uri="{BB962C8B-B14F-4D97-AF65-F5344CB8AC3E}">
        <p14:creationId xmlns:p14="http://schemas.microsoft.com/office/powerpoint/2010/main" val="317274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FAA844-5431-484C-A95E-4627136A9C38}" type="slidenum">
              <a:rPr lang="en-US" smtClean="0"/>
              <a:pPr/>
              <a:t>5</a:t>
            </a:fld>
            <a:endParaRPr lang="en-US" dirty="0"/>
          </a:p>
        </p:txBody>
      </p:sp>
    </p:spTree>
    <p:extLst>
      <p:ext uri="{BB962C8B-B14F-4D97-AF65-F5344CB8AC3E}">
        <p14:creationId xmlns:p14="http://schemas.microsoft.com/office/powerpoint/2010/main" val="2090521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big picture. For example, a single page about high school equivalency programs has links to each program website, QR codes take the reader to the appropriate web page, each page has the division’s phone number,  travel directions are clear</a:t>
            </a:r>
            <a:endParaRPr lang="en-US" dirty="0"/>
          </a:p>
        </p:txBody>
      </p:sp>
      <p:sp>
        <p:nvSpPr>
          <p:cNvPr id="4" name="Slide Number Placeholder 3"/>
          <p:cNvSpPr>
            <a:spLocks noGrp="1"/>
          </p:cNvSpPr>
          <p:nvPr>
            <p:ph type="sldNum" sz="quarter" idx="10"/>
          </p:nvPr>
        </p:nvSpPr>
        <p:spPr/>
        <p:txBody>
          <a:bodyPr/>
          <a:lstStyle/>
          <a:p>
            <a:fld id="{8CFAA844-5431-484C-A95E-4627136A9C38}" type="slidenum">
              <a:rPr lang="en-US" smtClean="0"/>
              <a:pPr/>
              <a:t>6</a:t>
            </a:fld>
            <a:endParaRPr lang="en-US" dirty="0"/>
          </a:p>
        </p:txBody>
      </p:sp>
    </p:spTree>
    <p:extLst>
      <p:ext uri="{BB962C8B-B14F-4D97-AF65-F5344CB8AC3E}">
        <p14:creationId xmlns:p14="http://schemas.microsoft.com/office/powerpoint/2010/main" val="588775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on catalog image to navigate</a:t>
            </a:r>
            <a:r>
              <a:rPr lang="en-US" baseline="0" dirty="0" smtClean="0"/>
              <a:t> the web version of the catalog.</a:t>
            </a:r>
            <a:endParaRPr lang="en-US" dirty="0"/>
          </a:p>
        </p:txBody>
      </p:sp>
      <p:sp>
        <p:nvSpPr>
          <p:cNvPr id="4" name="Slide Number Placeholder 3"/>
          <p:cNvSpPr>
            <a:spLocks noGrp="1"/>
          </p:cNvSpPr>
          <p:nvPr>
            <p:ph type="sldNum" sz="quarter" idx="10"/>
          </p:nvPr>
        </p:nvSpPr>
        <p:spPr/>
        <p:txBody>
          <a:bodyPr/>
          <a:lstStyle/>
          <a:p>
            <a:fld id="{8CFAA844-5431-484C-A95E-4627136A9C38}" type="slidenum">
              <a:rPr lang="en-US" smtClean="0"/>
              <a:pPr/>
              <a:t>7</a:t>
            </a:fld>
            <a:endParaRPr lang="en-US" dirty="0"/>
          </a:p>
        </p:txBody>
      </p:sp>
    </p:spTree>
    <p:extLst>
      <p:ext uri="{BB962C8B-B14F-4D97-AF65-F5344CB8AC3E}">
        <p14:creationId xmlns:p14="http://schemas.microsoft.com/office/powerpoint/2010/main" val="2436325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actual dollar cost, high cost in time. Francesca and Heather will talk about these. Hand over to Francesca.</a:t>
            </a:r>
          </a:p>
        </p:txBody>
      </p:sp>
      <p:sp>
        <p:nvSpPr>
          <p:cNvPr id="4" name="Slide Number Placeholder 3"/>
          <p:cNvSpPr>
            <a:spLocks noGrp="1"/>
          </p:cNvSpPr>
          <p:nvPr>
            <p:ph type="sldNum" sz="quarter" idx="10"/>
          </p:nvPr>
        </p:nvSpPr>
        <p:spPr/>
        <p:txBody>
          <a:bodyPr/>
          <a:lstStyle/>
          <a:p>
            <a:fld id="{8CFAA844-5431-484C-A95E-4627136A9C38}" type="slidenum">
              <a:rPr lang="en-US" smtClean="0"/>
              <a:pPr/>
              <a:t>8</a:t>
            </a:fld>
            <a:endParaRPr lang="en-US" dirty="0"/>
          </a:p>
        </p:txBody>
      </p:sp>
    </p:spTree>
    <p:extLst>
      <p:ext uri="{BB962C8B-B14F-4D97-AF65-F5344CB8AC3E}">
        <p14:creationId xmlns:p14="http://schemas.microsoft.com/office/powerpoint/2010/main" val="1768038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LaGCC</a:t>
            </a:r>
            <a:r>
              <a:rPr lang="en-US" dirty="0"/>
              <a:t> is urban, part of the community, accessible, unpretentious (we’re four former factory buildings, somewhat linked and we have six trees). It helps to know your audience(s).</a:t>
            </a:r>
          </a:p>
        </p:txBody>
      </p:sp>
      <p:sp>
        <p:nvSpPr>
          <p:cNvPr id="4" name="Slide Number Placeholder 3"/>
          <p:cNvSpPr>
            <a:spLocks noGrp="1"/>
          </p:cNvSpPr>
          <p:nvPr>
            <p:ph type="sldNum" sz="quarter" idx="10"/>
          </p:nvPr>
        </p:nvSpPr>
        <p:spPr/>
        <p:txBody>
          <a:bodyPr/>
          <a:lstStyle/>
          <a:p>
            <a:fld id="{8CFAA844-5431-484C-A95E-4627136A9C38}" type="slidenum">
              <a:rPr lang="en-US" smtClean="0"/>
              <a:pPr/>
              <a:t>10</a:t>
            </a:fld>
            <a:endParaRPr lang="en-US" dirty="0"/>
          </a:p>
        </p:txBody>
      </p:sp>
    </p:spTree>
    <p:extLst>
      <p:ext uri="{BB962C8B-B14F-4D97-AF65-F5344CB8AC3E}">
        <p14:creationId xmlns:p14="http://schemas.microsoft.com/office/powerpoint/2010/main" val="4997350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PPT ACE orig (Page 01).pdf"/>
          <p:cNvPicPr>
            <a:picLocks noChangeAspect="1"/>
          </p:cNvPicPr>
          <p:nvPr userDrawn="1"/>
        </p:nvPicPr>
        <p:blipFill>
          <a:blip r:embed="rId2"/>
          <a:stretch>
            <a:fillRect/>
          </a:stretch>
        </p:blipFill>
        <p:spPr>
          <a:xfrm>
            <a:off x="0" y="0"/>
            <a:ext cx="9144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descr="PPT ACE orig (Page 02).pdf"/>
          <p:cNvPicPr>
            <a:picLocks noChangeAspect="1"/>
          </p:cNvPicPr>
          <p:nvPr userDrawn="1"/>
        </p:nvPicPr>
        <p:blipFill>
          <a:blip r:embed="rId2"/>
          <a:stretch>
            <a:fillRect/>
          </a:stretch>
        </p:blipFill>
        <p:spPr>
          <a:xfrm>
            <a:off x="0" y="0"/>
            <a:ext cx="9144000"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PPT ACE orig (Page 03).pdf"/>
          <p:cNvPicPr>
            <a:picLocks noChangeAspect="1"/>
          </p:cNvPicPr>
          <p:nvPr userDrawn="1"/>
        </p:nvPicPr>
        <p:blipFill>
          <a:blip r:embed="rId5"/>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4126" r:id="rId1"/>
    <p:sldLayoutId id="2147484128" r:id="rId2"/>
    <p:sldLayoutId id="2147484139" r:id="rId3"/>
  </p:sldLayoutIdLst>
  <p:txStyles>
    <p:titleStyle>
      <a:lvl1pPr algn="ctr" defTabSz="457200" rtl="0" eaLnBrk="1" fontAlgn="base" hangingPunct="1">
        <a:spcBef>
          <a:spcPct val="0"/>
        </a:spcBef>
        <a:spcAft>
          <a:spcPct val="0"/>
        </a:spcAft>
        <a:defRPr sz="4400" kern="1200">
          <a:solidFill>
            <a:schemeClr val="tx2"/>
          </a:solidFill>
          <a:latin typeface="+mj-lt"/>
          <a:ea typeface="Geneva" charset="-128"/>
          <a:cs typeface="Geneva" charset="-128"/>
        </a:defRPr>
      </a:lvl1pPr>
      <a:lvl2pPr algn="ctr" defTabSz="457200" rtl="0" eaLnBrk="1" fontAlgn="base" hangingPunct="1">
        <a:spcBef>
          <a:spcPct val="0"/>
        </a:spcBef>
        <a:spcAft>
          <a:spcPct val="0"/>
        </a:spcAft>
        <a:defRPr sz="4400">
          <a:solidFill>
            <a:schemeClr val="tx2"/>
          </a:solidFill>
          <a:latin typeface="Arial" charset="-52"/>
          <a:ea typeface="Geneva" charset="-128"/>
          <a:cs typeface="Geneva" charset="-128"/>
        </a:defRPr>
      </a:lvl2pPr>
      <a:lvl3pPr algn="ctr" defTabSz="457200" rtl="0" eaLnBrk="1" fontAlgn="base" hangingPunct="1">
        <a:spcBef>
          <a:spcPct val="0"/>
        </a:spcBef>
        <a:spcAft>
          <a:spcPct val="0"/>
        </a:spcAft>
        <a:defRPr sz="4400">
          <a:solidFill>
            <a:schemeClr val="tx2"/>
          </a:solidFill>
          <a:latin typeface="Arial" charset="-52"/>
          <a:ea typeface="Geneva" charset="-128"/>
          <a:cs typeface="Geneva" charset="-128"/>
        </a:defRPr>
      </a:lvl3pPr>
      <a:lvl4pPr algn="ctr" defTabSz="457200" rtl="0" eaLnBrk="1" fontAlgn="base" hangingPunct="1">
        <a:spcBef>
          <a:spcPct val="0"/>
        </a:spcBef>
        <a:spcAft>
          <a:spcPct val="0"/>
        </a:spcAft>
        <a:defRPr sz="4400">
          <a:solidFill>
            <a:schemeClr val="tx2"/>
          </a:solidFill>
          <a:latin typeface="Arial" charset="-52"/>
          <a:ea typeface="Geneva" charset="-128"/>
          <a:cs typeface="Geneva" charset="-128"/>
        </a:defRPr>
      </a:lvl4pPr>
      <a:lvl5pPr algn="ctr" defTabSz="457200" rtl="0" eaLnBrk="1" fontAlgn="base" hangingPunct="1">
        <a:spcBef>
          <a:spcPct val="0"/>
        </a:spcBef>
        <a:spcAft>
          <a:spcPct val="0"/>
        </a:spcAft>
        <a:defRPr sz="4400">
          <a:solidFill>
            <a:schemeClr val="tx2"/>
          </a:solidFill>
          <a:latin typeface="Arial" charset="-52"/>
          <a:ea typeface="Geneva" charset="-128"/>
          <a:cs typeface="Geneva"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fontAlgn="base" hangingPunct="1">
        <a:spcBef>
          <a:spcPct val="20000"/>
        </a:spcBef>
        <a:spcAft>
          <a:spcPct val="0"/>
        </a:spcAft>
        <a:buFont typeface="Arial" pitchFamily="31" charset="-52"/>
        <a:buChar char="•"/>
        <a:defRPr sz="3200" kern="1200">
          <a:solidFill>
            <a:schemeClr val="tx1"/>
          </a:solidFill>
          <a:latin typeface="+mn-lt"/>
          <a:ea typeface="Geneva" charset="-128"/>
          <a:cs typeface="Geneva" charset="-128"/>
        </a:defRPr>
      </a:lvl1pPr>
      <a:lvl2pPr marL="742950" indent="-285750" algn="l" defTabSz="457200" rtl="0" eaLnBrk="1" fontAlgn="base" hangingPunct="1">
        <a:spcBef>
          <a:spcPct val="20000"/>
        </a:spcBef>
        <a:spcAft>
          <a:spcPct val="0"/>
        </a:spcAft>
        <a:buFont typeface="Arial" pitchFamily="31" charset="-52"/>
        <a:buChar char="–"/>
        <a:defRPr sz="2800" kern="1200">
          <a:solidFill>
            <a:schemeClr val="tx1"/>
          </a:solidFill>
          <a:latin typeface="+mn-lt"/>
          <a:ea typeface="Geneva" charset="-128"/>
          <a:cs typeface="+mn-cs"/>
        </a:defRPr>
      </a:lvl2pPr>
      <a:lvl3pPr marL="1143000" indent="-228600" algn="l" defTabSz="457200" rtl="0" eaLnBrk="1" fontAlgn="base" hangingPunct="1">
        <a:spcBef>
          <a:spcPct val="20000"/>
        </a:spcBef>
        <a:spcAft>
          <a:spcPct val="0"/>
        </a:spcAft>
        <a:buFont typeface="Arial" pitchFamily="31" charset="-52"/>
        <a:buChar char="•"/>
        <a:defRPr sz="2400" kern="1200">
          <a:solidFill>
            <a:schemeClr val="tx1"/>
          </a:solidFill>
          <a:latin typeface="+mn-lt"/>
          <a:ea typeface="Geneva" charset="-128"/>
          <a:cs typeface="+mn-cs"/>
        </a:defRPr>
      </a:lvl3pPr>
      <a:lvl4pPr marL="1600200" indent="-228600" algn="l" defTabSz="457200" rtl="0" eaLnBrk="1" fontAlgn="base" hangingPunct="1">
        <a:spcBef>
          <a:spcPct val="20000"/>
        </a:spcBef>
        <a:spcAft>
          <a:spcPct val="0"/>
        </a:spcAft>
        <a:buFont typeface="Arial" pitchFamily="31" charset="-52"/>
        <a:buChar char="–"/>
        <a:defRPr sz="2000" kern="1200">
          <a:solidFill>
            <a:schemeClr val="tx1"/>
          </a:solidFill>
          <a:latin typeface="+mn-lt"/>
          <a:ea typeface="Geneva" charset="-128"/>
          <a:cs typeface="+mn-cs"/>
        </a:defRPr>
      </a:lvl4pPr>
      <a:lvl5pPr marL="2057400" indent="-228600" algn="l" defTabSz="457200" rtl="0" eaLnBrk="1" fontAlgn="base" hangingPunct="1">
        <a:spcBef>
          <a:spcPct val="20000"/>
        </a:spcBef>
        <a:spcAft>
          <a:spcPct val="0"/>
        </a:spcAft>
        <a:buFont typeface="Arial" pitchFamily="31" charset="-52"/>
        <a:buChar char="»"/>
        <a:defRPr sz="2000" kern="1200">
          <a:solidFill>
            <a:schemeClr val="tx1"/>
          </a:solidFill>
          <a:latin typeface="+mn-lt"/>
          <a:ea typeface="Geneva"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hyperlink" Target="http://www.theverge.com/2014/7/23/5930743/facebooks-new-stats-1-32-billion-users-per-month-30-percent-only-use-it-on-their-phone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ekstg.laguardia.edu/acenew/"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03918" y="2796791"/>
            <a:ext cx="8231852" cy="1461939"/>
          </a:xfrm>
          <a:prstGeom prst="rect">
            <a:avLst/>
          </a:prstGeom>
        </p:spPr>
        <p:txBody>
          <a:bodyPr vert="horz" wrap="square" lIns="0" tIns="0" rIns="0" bIns="0" rtlCol="0" anchor="b" anchorCtr="0">
            <a:spAutoFit/>
          </a:bodyPr>
          <a:lstStyle/>
          <a:p>
            <a:pPr marL="0" marR="0" lvl="0" indent="0" defTabSz="457200" rtl="0" eaLnBrk="1" fontAlgn="auto" latinLnBrk="0" hangingPunct="1">
              <a:lnSpc>
                <a:spcPts val="3820"/>
              </a:lnSpc>
              <a:spcBef>
                <a:spcPct val="0"/>
              </a:spcBef>
              <a:spcAft>
                <a:spcPts val="0"/>
              </a:spcAft>
              <a:buClrTx/>
              <a:buSzTx/>
              <a:buFontTx/>
              <a:buNone/>
              <a:tabLst/>
              <a:defRPr/>
            </a:pPr>
            <a:r>
              <a:rPr kumimoji="0" lang="en-US" sz="3600" b="1" i="0" u="none" strike="noStrike" kern="1200" cap="all" spc="120" normalizeH="0" baseline="0" noProof="0" dirty="0" smtClean="0">
                <a:ln>
                  <a:noFill/>
                </a:ln>
                <a:effectLst/>
                <a:uLnTx/>
                <a:uFillTx/>
                <a:latin typeface="+mj-lt"/>
                <a:ea typeface="+mj-ea"/>
                <a:cs typeface="+mj-cs"/>
              </a:rPr>
              <a:t>ALIGNING</a:t>
            </a:r>
            <a:r>
              <a:rPr kumimoji="0" lang="en-US" sz="3600" b="1" i="0" u="none" strike="noStrike" kern="1200" cap="all" spc="120" normalizeH="0" noProof="0" dirty="0" smtClean="0">
                <a:ln>
                  <a:noFill/>
                </a:ln>
                <a:effectLst/>
                <a:uLnTx/>
                <a:uFillTx/>
                <a:latin typeface="+mj-lt"/>
                <a:ea typeface="+mj-ea"/>
                <a:cs typeface="+mj-cs"/>
              </a:rPr>
              <a:t> MEDIA THROUGH data: how to tell a compelling story</a:t>
            </a:r>
            <a:endParaRPr kumimoji="0" lang="en-US" sz="3600" b="1" u="none" strike="noStrike" kern="1200" cap="all" spc="120" normalizeH="0" baseline="0" noProof="0" dirty="0">
              <a:ln>
                <a:noFill/>
              </a:ln>
              <a:effectLst/>
              <a:uLnTx/>
              <a:uFillTx/>
              <a:latin typeface="+mj-lt"/>
              <a:ea typeface="+mj-ea"/>
              <a:cs typeface="+mj-cs"/>
            </a:endParaRPr>
          </a:p>
        </p:txBody>
      </p:sp>
      <p:sp>
        <p:nvSpPr>
          <p:cNvPr id="8" name="TextBox 7"/>
          <p:cNvSpPr txBox="1"/>
          <p:nvPr/>
        </p:nvSpPr>
        <p:spPr>
          <a:xfrm>
            <a:off x="703918" y="4499955"/>
            <a:ext cx="5520387" cy="892552"/>
          </a:xfrm>
          <a:prstGeom prst="rect">
            <a:avLst/>
          </a:prstGeom>
          <a:noFill/>
        </p:spPr>
        <p:txBody>
          <a:bodyPr wrap="square" lIns="0" tIns="0" rIns="0" bIns="0" rtlCol="0" anchor="b" anchorCtr="0">
            <a:spAutoFit/>
          </a:bodyPr>
          <a:lstStyle/>
          <a:p>
            <a:pPr>
              <a:spcAft>
                <a:spcPts val="600"/>
              </a:spcAft>
            </a:pPr>
            <a:r>
              <a:rPr lang="en-US" sz="1600" dirty="0" smtClean="0"/>
              <a:t>Jane </a:t>
            </a:r>
            <a:r>
              <a:rPr lang="en-US" sz="1600" dirty="0" err="1" smtClean="0"/>
              <a:t>MacKillop</a:t>
            </a:r>
            <a:r>
              <a:rPr lang="en-US" sz="1600" dirty="0" smtClean="0"/>
              <a:t>, Associate Dean</a:t>
            </a:r>
          </a:p>
          <a:p>
            <a:pPr>
              <a:spcAft>
                <a:spcPts val="600"/>
              </a:spcAft>
            </a:pPr>
            <a:r>
              <a:rPr lang="en-US" sz="1600" dirty="0" smtClean="0"/>
              <a:t>Francesca Fiore, Assistant Dean</a:t>
            </a:r>
          </a:p>
          <a:p>
            <a:pPr>
              <a:spcAft>
                <a:spcPts val="600"/>
              </a:spcAft>
            </a:pPr>
            <a:r>
              <a:rPr lang="en-US" sz="1600" dirty="0" smtClean="0"/>
              <a:t>Heather </a:t>
            </a:r>
            <a:r>
              <a:rPr lang="en-US" sz="1600" dirty="0" err="1" smtClean="0"/>
              <a:t>Barikmo</a:t>
            </a:r>
            <a:r>
              <a:rPr lang="en-US" sz="1600" dirty="0" smtClean="0"/>
              <a:t>, Instructional Technology Coordinator </a:t>
            </a:r>
            <a:endParaRPr lang="en-US" sz="1600" dirty="0"/>
          </a:p>
        </p:txBody>
      </p:sp>
      <p:pic>
        <p:nvPicPr>
          <p:cNvPr id="7" name="Picture 6" descr="ACE header.tif"/>
          <p:cNvPicPr>
            <a:picLocks noChangeAspect="1"/>
          </p:cNvPicPr>
          <p:nvPr/>
        </p:nvPicPr>
        <p:blipFill>
          <a:blip r:embed="rId3"/>
          <a:stretch>
            <a:fillRect/>
          </a:stretch>
        </p:blipFill>
        <p:spPr>
          <a:xfrm>
            <a:off x="6989990" y="5392507"/>
            <a:ext cx="1828800" cy="108712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p:cNvSpPr>
          <p:nvPr/>
        </p:nvSpPr>
        <p:spPr>
          <a:xfrm>
            <a:off x="1160464" y="1983618"/>
            <a:ext cx="7125336" cy="512961"/>
          </a:xfrm>
          <a:prstGeom prst="rect">
            <a:avLst/>
          </a:prstGeom>
          <a:noFill/>
        </p:spPr>
        <p:txBody>
          <a:bodyPr wrap="square" lIns="0" tIns="0" rIns="0" bIns="0" rtlCol="0" anchor="t" anchorCtr="0">
            <a:spAutoFit/>
          </a:bodyPr>
          <a:lstStyle/>
          <a:p>
            <a:pPr>
              <a:lnSpc>
                <a:spcPts val="1760"/>
              </a:lnSpc>
              <a:spcAft>
                <a:spcPts val="400"/>
              </a:spcAft>
              <a:buClr>
                <a:schemeClr val="accent1"/>
              </a:buClr>
            </a:pPr>
            <a:r>
              <a:rPr lang="en-US" sz="2400" dirty="0" smtClean="0"/>
              <a:t>Location? Price? Choice of courses? Accessibility?</a:t>
            </a:r>
          </a:p>
          <a:p>
            <a:pPr>
              <a:lnSpc>
                <a:spcPts val="1760"/>
              </a:lnSpc>
              <a:spcAft>
                <a:spcPts val="400"/>
              </a:spcAft>
              <a:buClr>
                <a:schemeClr val="accent1"/>
              </a:buClr>
            </a:pPr>
            <a:endParaRPr lang="en-US" sz="1600" dirty="0">
              <a:solidFill>
                <a:schemeClr val="tx1">
                  <a:lumMod val="50000"/>
                </a:schemeClr>
              </a:solidFill>
            </a:endParaRPr>
          </a:p>
        </p:txBody>
      </p:sp>
      <p:sp>
        <p:nvSpPr>
          <p:cNvPr id="3" name="Title 1"/>
          <p:cNvSpPr txBox="1">
            <a:spLocks noChangeAspect="1"/>
          </p:cNvSpPr>
          <p:nvPr/>
        </p:nvSpPr>
        <p:spPr>
          <a:xfrm>
            <a:off x="1160463" y="667512"/>
            <a:ext cx="7125336" cy="1098394"/>
          </a:xfrm>
          <a:prstGeom prst="rect">
            <a:avLst/>
          </a:prstGeom>
        </p:spPr>
        <p:txBody>
          <a:bodyPr vert="horz" wrap="square" lIns="0" tIns="0" rIns="0" bIns="0" rtlCol="0" anchor="b" anchorCtr="0">
            <a:normAutofit/>
          </a:bodyPr>
          <a:lstStyle/>
          <a:p>
            <a:pPr marL="0" marR="0" lvl="0" indent="0" algn="l" defTabSz="457200" rtl="0" eaLnBrk="1" fontAlgn="auto" latinLnBrk="0" hangingPunct="1">
              <a:lnSpc>
                <a:spcPts val="3320"/>
              </a:lnSpc>
              <a:spcBef>
                <a:spcPct val="0"/>
              </a:spcBef>
              <a:spcAft>
                <a:spcPts val="0"/>
              </a:spcAft>
              <a:buClrTx/>
              <a:buSzTx/>
              <a:buFontTx/>
              <a:buNone/>
              <a:tabLst/>
              <a:defRPr/>
            </a:pPr>
            <a:r>
              <a:rPr lang="en-US" sz="4000" b="1" cap="all" spc="50" noProof="0" dirty="0" smtClean="0">
                <a:latin typeface="+mj-lt"/>
                <a:ea typeface="+mj-ea"/>
                <a:cs typeface="+mj-cs"/>
              </a:rPr>
              <a:t>Decide what your unique selling point is.</a:t>
            </a:r>
            <a:endParaRPr kumimoji="0" lang="en-US" sz="4000" b="1" i="0" u="none" strike="noStrike" kern="1200" cap="all" spc="50" normalizeH="0" baseline="-3000" noProof="0" dirty="0">
              <a:ln>
                <a:noFill/>
              </a:ln>
              <a:effectLst/>
              <a:uLnTx/>
              <a:uFillTx/>
              <a:latin typeface="+mj-lt"/>
              <a:ea typeface="+mj-ea"/>
              <a:cs typeface="+mj-cs"/>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17" y="2410634"/>
            <a:ext cx="11118413" cy="44473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4797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noChangeAspect="1"/>
          </p:cNvSpPr>
          <p:nvPr/>
        </p:nvSpPr>
        <p:spPr>
          <a:xfrm>
            <a:off x="957379" y="1514891"/>
            <a:ext cx="7886775" cy="677336"/>
          </a:xfrm>
          <a:prstGeom prst="rect">
            <a:avLst/>
          </a:prstGeom>
        </p:spPr>
        <p:txBody>
          <a:bodyPr vert="horz" wrap="square" lIns="0" tIns="0" rIns="0" bIns="0" rtlCol="0" anchor="b" anchorCtr="0">
            <a:normAutofit/>
          </a:bodyPr>
          <a:lstStyle/>
          <a:p>
            <a:pPr lvl="0">
              <a:lnSpc>
                <a:spcPts val="3320"/>
              </a:lnSpc>
              <a:spcBef>
                <a:spcPct val="0"/>
              </a:spcBef>
              <a:defRPr/>
            </a:pPr>
            <a:r>
              <a:rPr lang="en-US" sz="4000" b="1" cap="all" spc="120" dirty="0" smtClean="0">
                <a:latin typeface="+mj-lt"/>
              </a:rPr>
              <a:t>DATA-DRIVEN MARKETING</a:t>
            </a:r>
            <a:endParaRPr lang="en-US" sz="4000" b="1" cap="all" spc="120" dirty="0">
              <a:latin typeface="+mj-lt"/>
            </a:endParaRPr>
          </a:p>
        </p:txBody>
      </p:sp>
      <p:sp>
        <p:nvSpPr>
          <p:cNvPr id="2" name="TextBox 1"/>
          <p:cNvSpPr txBox="1">
            <a:spLocks noChangeAspect="1"/>
          </p:cNvSpPr>
          <p:nvPr/>
        </p:nvSpPr>
        <p:spPr>
          <a:xfrm>
            <a:off x="1009332" y="2734146"/>
            <a:ext cx="7125336" cy="3666653"/>
          </a:xfrm>
          <a:prstGeom prst="rect">
            <a:avLst/>
          </a:prstGeom>
          <a:noFill/>
        </p:spPr>
        <p:txBody>
          <a:bodyPr wrap="square" lIns="0" tIns="0" rIns="0" bIns="0" rtlCol="0" anchor="t" anchorCtr="0">
            <a:normAutofit fontScale="85000" lnSpcReduction="20000"/>
          </a:bodyPr>
          <a:lstStyle/>
          <a:p>
            <a:pPr marL="285750" indent="-285750">
              <a:lnSpc>
                <a:spcPct val="150000"/>
              </a:lnSpc>
              <a:buFont typeface="Arial"/>
              <a:buChar char="•"/>
            </a:pPr>
            <a:r>
              <a:rPr lang="en-US" sz="3500" dirty="0" smtClean="0"/>
              <a:t>Surveys</a:t>
            </a:r>
          </a:p>
          <a:p>
            <a:pPr marL="285750" indent="-285750">
              <a:lnSpc>
                <a:spcPct val="150000"/>
              </a:lnSpc>
              <a:buFont typeface="Arial"/>
              <a:buChar char="•"/>
            </a:pPr>
            <a:r>
              <a:rPr lang="en-US" sz="3500" dirty="0" smtClean="0"/>
              <a:t>Focus Groups</a:t>
            </a:r>
          </a:p>
          <a:p>
            <a:pPr marL="285750" indent="-285750">
              <a:lnSpc>
                <a:spcPct val="150000"/>
              </a:lnSpc>
              <a:buFont typeface="Arial" panose="020B0604020202020204" pitchFamily="34" charset="0"/>
              <a:buChar char="•"/>
            </a:pPr>
            <a:r>
              <a:rPr lang="en-US" sz="3500" dirty="0" smtClean="0"/>
              <a:t>Google AdWords and Search Engine Optimization (SEO)</a:t>
            </a:r>
          </a:p>
          <a:p>
            <a:pPr marL="285750" indent="-285750">
              <a:lnSpc>
                <a:spcPct val="150000"/>
              </a:lnSpc>
              <a:buFont typeface="Arial" panose="020B0604020202020204" pitchFamily="34" charset="0"/>
              <a:buChar char="•"/>
            </a:pPr>
            <a:r>
              <a:rPr lang="en-US" sz="3500" dirty="0" smtClean="0"/>
              <a:t>Google Analytics</a:t>
            </a:r>
          </a:p>
          <a:p>
            <a:pPr marL="285750" indent="-285750">
              <a:lnSpc>
                <a:spcPct val="150000"/>
              </a:lnSpc>
              <a:buFont typeface="Arial" panose="020B0604020202020204" pitchFamily="34" charset="0"/>
              <a:buChar char="•"/>
            </a:pPr>
            <a:r>
              <a:rPr lang="en-US" sz="3500" dirty="0" smtClean="0"/>
              <a:t>Labor Market Information</a:t>
            </a:r>
          </a:p>
          <a:p>
            <a:endParaRPr lang="en-US"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noChangeAspect="1"/>
          </p:cNvSpPr>
          <p:nvPr/>
        </p:nvSpPr>
        <p:spPr>
          <a:xfrm>
            <a:off x="875899" y="1632586"/>
            <a:ext cx="7886775" cy="677336"/>
          </a:xfrm>
          <a:prstGeom prst="rect">
            <a:avLst/>
          </a:prstGeom>
        </p:spPr>
        <p:txBody>
          <a:bodyPr vert="horz" wrap="square" lIns="0" tIns="0" rIns="0" bIns="0" rtlCol="0" anchor="b" anchorCtr="0">
            <a:normAutofit/>
          </a:bodyPr>
          <a:lstStyle/>
          <a:p>
            <a:pPr lvl="0">
              <a:lnSpc>
                <a:spcPts val="3320"/>
              </a:lnSpc>
              <a:spcBef>
                <a:spcPct val="0"/>
              </a:spcBef>
              <a:defRPr/>
            </a:pPr>
            <a:r>
              <a:rPr lang="en-US" sz="4000" b="1" cap="all" spc="120" dirty="0" smtClean="0">
                <a:latin typeface="+mj-lt"/>
              </a:rPr>
              <a:t>SURVEYS &amp; FOCUS GROUPS</a:t>
            </a:r>
            <a:endParaRPr lang="en-US" sz="4000" b="1" cap="all" spc="120" dirty="0">
              <a:latin typeface="+mj-lt"/>
            </a:endParaRPr>
          </a:p>
        </p:txBody>
      </p:sp>
      <p:sp>
        <p:nvSpPr>
          <p:cNvPr id="2" name="TextBox 1"/>
          <p:cNvSpPr txBox="1">
            <a:spLocks noChangeAspect="1"/>
          </p:cNvSpPr>
          <p:nvPr/>
        </p:nvSpPr>
        <p:spPr>
          <a:xfrm>
            <a:off x="1009331" y="1855960"/>
            <a:ext cx="7437551" cy="4544840"/>
          </a:xfrm>
          <a:prstGeom prst="rect">
            <a:avLst/>
          </a:prstGeom>
          <a:noFill/>
        </p:spPr>
        <p:txBody>
          <a:bodyPr wrap="square" lIns="0" tIns="0" rIns="0" bIns="0" rtlCol="0" anchor="t" anchorCtr="0">
            <a:normAutofit/>
          </a:bodyPr>
          <a:lstStyle/>
          <a:p>
            <a:endParaRPr lang="en-US" dirty="0" smtClean="0"/>
          </a:p>
        </p:txBody>
      </p:sp>
      <p:graphicFrame>
        <p:nvGraphicFramePr>
          <p:cNvPr id="5" name="Table 4"/>
          <p:cNvGraphicFramePr>
            <a:graphicFrameLocks noGrp="1"/>
          </p:cNvGraphicFramePr>
          <p:nvPr>
            <p:extLst>
              <p:ext uri="{D42A27DB-BD31-4B8C-83A1-F6EECF244321}">
                <p14:modId xmlns:p14="http://schemas.microsoft.com/office/powerpoint/2010/main" val="3426394955"/>
              </p:ext>
            </p:extLst>
          </p:nvPr>
        </p:nvGraphicFramePr>
        <p:xfrm>
          <a:off x="820391" y="2616450"/>
          <a:ext cx="7815429" cy="3950329"/>
        </p:xfrm>
        <a:graphic>
          <a:graphicData uri="http://schemas.openxmlformats.org/drawingml/2006/table">
            <a:tbl>
              <a:tblPr>
                <a:tableStyleId>{2D5ABB26-0587-4C30-8999-92F81FD0307C}</a:tableStyleId>
              </a:tblPr>
              <a:tblGrid>
                <a:gridCol w="2727381"/>
                <a:gridCol w="5088048"/>
              </a:tblGrid>
              <a:tr h="617840">
                <a:tc>
                  <a:txBody>
                    <a:bodyPr/>
                    <a:lstStyle/>
                    <a:p>
                      <a:r>
                        <a:rPr lang="en-US" sz="3000" b="1" dirty="0" smtClean="0">
                          <a:solidFill>
                            <a:schemeClr val="tx1"/>
                          </a:solidFill>
                        </a:rPr>
                        <a:t>STUDENTS:</a:t>
                      </a:r>
                      <a:endParaRPr lang="en-US" sz="3000" b="1" dirty="0">
                        <a:solidFill>
                          <a:schemeClr val="tx1"/>
                        </a:solidFill>
                      </a:endParaRPr>
                    </a:p>
                  </a:txBody>
                  <a:tcPr anchor="ctr"/>
                </a:tc>
                <a:tc>
                  <a:txBody>
                    <a:bodyPr/>
                    <a:lstStyle/>
                    <a:p>
                      <a:r>
                        <a:rPr lang="en-US" sz="2300" dirty="0" smtClean="0">
                          <a:solidFill>
                            <a:schemeClr val="tx1"/>
                          </a:solidFill>
                        </a:rPr>
                        <a:t>How did you hear about us?</a:t>
                      </a:r>
                      <a:endParaRPr lang="en-US" sz="2300" dirty="0">
                        <a:solidFill>
                          <a:schemeClr val="tx1"/>
                        </a:solidFill>
                      </a:endParaRPr>
                    </a:p>
                  </a:txBody>
                  <a:tcPr anchor="ctr"/>
                </a:tc>
              </a:tr>
              <a:tr h="617840">
                <a:tc>
                  <a:txBody>
                    <a:bodyPr/>
                    <a:lstStyle/>
                    <a:p>
                      <a:endParaRPr lang="en-US" sz="3000" b="1" dirty="0">
                        <a:solidFill>
                          <a:schemeClr val="tx1"/>
                        </a:solidFill>
                      </a:endParaRPr>
                    </a:p>
                  </a:txBody>
                  <a:tcPr anchor="ctr"/>
                </a:tc>
                <a:tc>
                  <a:txBody>
                    <a:bodyPr/>
                    <a:lstStyle/>
                    <a:p>
                      <a:r>
                        <a:rPr lang="en-US" sz="2300" dirty="0" smtClean="0">
                          <a:solidFill>
                            <a:schemeClr val="tx1"/>
                          </a:solidFill>
                        </a:rPr>
                        <a:t>Why are you taking this course?</a:t>
                      </a:r>
                      <a:endParaRPr lang="en-US" sz="2300" dirty="0">
                        <a:solidFill>
                          <a:schemeClr val="tx1"/>
                        </a:solidFill>
                      </a:endParaRPr>
                    </a:p>
                  </a:txBody>
                  <a:tcPr anchor="ctr"/>
                </a:tc>
              </a:tr>
              <a:tr h="789462">
                <a:tc>
                  <a:txBody>
                    <a:bodyPr/>
                    <a:lstStyle/>
                    <a:p>
                      <a:r>
                        <a:rPr lang="en-US" sz="3000" b="1" dirty="0" smtClean="0">
                          <a:solidFill>
                            <a:schemeClr val="tx1"/>
                          </a:solidFill>
                        </a:rPr>
                        <a:t>EMPLOYERS:</a:t>
                      </a:r>
                      <a:endParaRPr lang="en-US" sz="3000" b="1" dirty="0">
                        <a:solidFill>
                          <a:schemeClr val="tx1"/>
                        </a:solidFill>
                      </a:endParaRPr>
                    </a:p>
                  </a:txBody>
                  <a:tcPr anchor="ctr"/>
                </a:tc>
                <a:tc>
                  <a:txBody>
                    <a:bodyPr/>
                    <a:lstStyle/>
                    <a:p>
                      <a:r>
                        <a:rPr lang="en-US" sz="2300" dirty="0" smtClean="0">
                          <a:solidFill>
                            <a:schemeClr val="tx1"/>
                          </a:solidFill>
                        </a:rPr>
                        <a:t>Are we targeting the right audience?</a:t>
                      </a:r>
                    </a:p>
                  </a:txBody>
                  <a:tcPr anchor="ctr"/>
                </a:tc>
              </a:tr>
              <a:tr h="789462">
                <a:tc>
                  <a:txBody>
                    <a:bodyPr/>
                    <a:lstStyle/>
                    <a:p>
                      <a:endParaRPr lang="en-US" sz="2400" dirty="0">
                        <a:solidFill>
                          <a:schemeClr val="tx1"/>
                        </a:solidFill>
                      </a:endParaRPr>
                    </a:p>
                  </a:txBody>
                  <a:tcPr anchor="ctr"/>
                </a:tc>
                <a:tc>
                  <a:txBody>
                    <a:bodyPr/>
                    <a:lstStyle/>
                    <a:p>
                      <a:r>
                        <a:rPr lang="en-US" sz="2300" dirty="0" smtClean="0">
                          <a:solidFill>
                            <a:schemeClr val="tx1"/>
                          </a:solidFill>
                        </a:rPr>
                        <a:t>Are we describing the training</a:t>
                      </a:r>
                      <a:r>
                        <a:rPr lang="en-US" sz="2300" baseline="0" dirty="0" smtClean="0">
                          <a:solidFill>
                            <a:schemeClr val="tx1"/>
                          </a:solidFill>
                        </a:rPr>
                        <a:t> properly?</a:t>
                      </a:r>
                      <a:endParaRPr lang="en-US" sz="2300" dirty="0" smtClean="0">
                        <a:solidFill>
                          <a:schemeClr val="tx1"/>
                        </a:solidFill>
                      </a:endParaRPr>
                    </a:p>
                  </a:txBody>
                  <a:tcPr anchor="ctr"/>
                </a:tc>
              </a:tr>
              <a:tr h="1132707">
                <a:tc>
                  <a:txBody>
                    <a:bodyPr/>
                    <a:lstStyle/>
                    <a:p>
                      <a:endParaRPr lang="en-US" sz="2400" dirty="0">
                        <a:solidFill>
                          <a:schemeClr val="tx1"/>
                        </a:solidFill>
                      </a:endParaRPr>
                    </a:p>
                  </a:txBody>
                  <a:tcPr anchor="ctr"/>
                </a:tc>
                <a:tc>
                  <a:txBody>
                    <a:bodyPr/>
                    <a:lstStyle/>
                    <a:p>
                      <a:r>
                        <a:rPr lang="en-US" sz="2300" dirty="0" smtClean="0">
                          <a:solidFill>
                            <a:schemeClr val="tx1"/>
                          </a:solidFill>
                        </a:rPr>
                        <a:t>Do we have a clear understanding of post-training opportunities?</a:t>
                      </a:r>
                    </a:p>
                  </a:txBody>
                  <a:tcPr anchor="ctr"/>
                </a:tc>
              </a:tr>
            </a:tbl>
          </a:graphicData>
        </a:graphic>
      </p:graphicFrame>
    </p:spTree>
    <p:extLst>
      <p:ext uri="{BB962C8B-B14F-4D97-AF65-F5344CB8AC3E}">
        <p14:creationId xmlns:p14="http://schemas.microsoft.com/office/powerpoint/2010/main" val="41064919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1009331" y="1855960"/>
            <a:ext cx="7437551" cy="4544840"/>
          </a:xfrm>
          <a:prstGeom prst="rect">
            <a:avLst/>
          </a:prstGeom>
          <a:noFill/>
        </p:spPr>
        <p:txBody>
          <a:bodyPr wrap="square" lIns="0" tIns="0" rIns="0" bIns="0" rtlCol="0" anchor="t" anchorCtr="0">
            <a:normAutofit/>
          </a:bodyPr>
          <a:lstStyle/>
          <a:p>
            <a:endParaRPr lang="en-US" dirty="0" smtClean="0">
              <a:solidFill>
                <a:schemeClr val="bg1"/>
              </a:solidFill>
            </a:endParaRPr>
          </a:p>
        </p:txBody>
      </p:sp>
      <p:sp>
        <p:nvSpPr>
          <p:cNvPr id="7" name="TextBox 6"/>
          <p:cNvSpPr txBox="1"/>
          <p:nvPr/>
        </p:nvSpPr>
        <p:spPr>
          <a:xfrm>
            <a:off x="941561" y="470781"/>
            <a:ext cx="7505321" cy="1938992"/>
          </a:xfrm>
          <a:prstGeom prst="rect">
            <a:avLst/>
          </a:prstGeom>
          <a:noFill/>
        </p:spPr>
        <p:txBody>
          <a:bodyPr wrap="square" rtlCol="0">
            <a:spAutoFit/>
          </a:bodyPr>
          <a:lstStyle/>
          <a:p>
            <a:pPr lvl="0"/>
            <a:r>
              <a:rPr lang="en-US" sz="4000" b="1" cap="all" spc="120" dirty="0" smtClean="0"/>
              <a:t>ADWORDS, SEARCH ENGINE OPTIMIZATION &amp; ANALYTICS</a:t>
            </a:r>
            <a:endParaRPr lang="en-US" sz="4000" b="1" cap="all" spc="120" dirty="0"/>
          </a:p>
        </p:txBody>
      </p:sp>
      <p:sp>
        <p:nvSpPr>
          <p:cNvPr id="8" name="TextBox 7"/>
          <p:cNvSpPr txBox="1">
            <a:spLocks noChangeAspect="1"/>
          </p:cNvSpPr>
          <p:nvPr/>
        </p:nvSpPr>
        <p:spPr>
          <a:xfrm>
            <a:off x="1009331" y="2661719"/>
            <a:ext cx="7301750" cy="3739081"/>
          </a:xfrm>
          <a:prstGeom prst="rect">
            <a:avLst/>
          </a:prstGeom>
          <a:noFill/>
        </p:spPr>
        <p:txBody>
          <a:bodyPr wrap="square" lIns="0" tIns="0" rIns="0" bIns="0" rtlCol="0" anchor="t" anchorCtr="0">
            <a:normAutofit/>
          </a:bodyPr>
          <a:lstStyle/>
          <a:p>
            <a:r>
              <a:rPr lang="en-US" sz="3200" dirty="0" smtClean="0"/>
              <a:t>AdWords and Search Engine Optimization drive traffic to your site.</a:t>
            </a:r>
          </a:p>
          <a:p>
            <a:endParaRPr lang="en-US" sz="3200" dirty="0"/>
          </a:p>
          <a:p>
            <a:r>
              <a:rPr lang="en-US" sz="3200" dirty="0" smtClean="0"/>
              <a:t>Analytic tools to measure traffic to your site include:</a:t>
            </a:r>
          </a:p>
          <a:p>
            <a:pPr marL="457200" indent="-457200">
              <a:buFont typeface="Arial" panose="020B0604020202020204" pitchFamily="34" charset="0"/>
              <a:buChar char="•"/>
            </a:pPr>
            <a:r>
              <a:rPr lang="en-US" sz="2400" dirty="0" smtClean="0"/>
              <a:t>Growth In Visitors (organic vs. paid)</a:t>
            </a:r>
          </a:p>
          <a:p>
            <a:pPr marL="457200" indent="-457200">
              <a:buFont typeface="Arial" panose="020B0604020202020204" pitchFamily="34" charset="0"/>
              <a:buChar char="•"/>
            </a:pPr>
            <a:r>
              <a:rPr lang="en-US" sz="2400" dirty="0" smtClean="0"/>
              <a:t>Bounce Rate (how long visitors stay on a page)</a:t>
            </a:r>
          </a:p>
          <a:p>
            <a:pPr marL="457200" indent="-457200">
              <a:buFont typeface="Arial" panose="020B0604020202020204" pitchFamily="34" charset="0"/>
              <a:buChar char="•"/>
            </a:pPr>
            <a:r>
              <a:rPr lang="en-US" sz="2400" dirty="0" smtClean="0"/>
              <a:t>Market Segments (geography, traffic sources</a:t>
            </a:r>
            <a:r>
              <a:rPr lang="en-US" sz="2400" dirty="0" smtClean="0">
                <a:solidFill>
                  <a:schemeClr val="bg1"/>
                </a:solidFill>
              </a:rPr>
              <a:t>)</a:t>
            </a:r>
          </a:p>
          <a:p>
            <a:endParaRPr lang="en-US" dirty="0" smtClean="0">
              <a:solidFill>
                <a:schemeClr val="bg1"/>
              </a:solidFill>
            </a:endParaRPr>
          </a:p>
        </p:txBody>
      </p:sp>
    </p:spTree>
    <p:extLst>
      <p:ext uri="{BB962C8B-B14F-4D97-AF65-F5344CB8AC3E}">
        <p14:creationId xmlns:p14="http://schemas.microsoft.com/office/powerpoint/2010/main" val="16552895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1067"/>
            <a:ext cx="9148990" cy="64551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5992976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77" y="1115649"/>
            <a:ext cx="8673220" cy="232758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913793171"/>
              </p:ext>
            </p:extLst>
          </p:nvPr>
        </p:nvGraphicFramePr>
        <p:xfrm>
          <a:off x="330452" y="3591668"/>
          <a:ext cx="8541946" cy="2582797"/>
        </p:xfrm>
        <a:graphic>
          <a:graphicData uri="http://schemas.openxmlformats.org/drawingml/2006/table">
            <a:tbl>
              <a:tblPr/>
              <a:tblGrid>
                <a:gridCol w="1215426"/>
                <a:gridCol w="1057736"/>
                <a:gridCol w="673740"/>
                <a:gridCol w="927420"/>
                <a:gridCol w="1057736"/>
                <a:gridCol w="601648"/>
                <a:gridCol w="601648"/>
                <a:gridCol w="601648"/>
                <a:gridCol w="601648"/>
                <a:gridCol w="601648"/>
                <a:gridCol w="601648"/>
              </a:tblGrid>
              <a:tr h="271465">
                <a:tc>
                  <a:txBody>
                    <a:bodyPr/>
                    <a:lstStyle/>
                    <a:p>
                      <a:pPr algn="l" fontAlgn="b"/>
                      <a:r>
                        <a:rPr lang="en-US" sz="700" b="1" i="0" u="none" strike="noStrike" dirty="0">
                          <a:solidFill>
                            <a:srgbClr val="000000"/>
                          </a:solidFill>
                          <a:effectLst/>
                          <a:latin typeface="Arial"/>
                        </a:rPr>
                        <a:t>Campaign state</a:t>
                      </a:r>
                    </a:p>
                  </a:txBody>
                  <a:tcPr marL="7014" marR="7014" marT="7014" marB="0" anchor="b">
                    <a:lnL>
                      <a:noFill/>
                    </a:lnL>
                    <a:lnR>
                      <a:noFill/>
                    </a:lnR>
                    <a:lnT>
                      <a:noFill/>
                    </a:lnT>
                    <a:lnB>
                      <a:noFill/>
                    </a:lnB>
                    <a:solidFill>
                      <a:srgbClr val="BFBFBF"/>
                    </a:solidFill>
                  </a:tcPr>
                </a:tc>
                <a:tc>
                  <a:txBody>
                    <a:bodyPr/>
                    <a:lstStyle/>
                    <a:p>
                      <a:pPr algn="l" fontAlgn="b"/>
                      <a:r>
                        <a:rPr lang="en-US" sz="700" b="1" i="0" u="none" strike="noStrike">
                          <a:solidFill>
                            <a:srgbClr val="000000"/>
                          </a:solidFill>
                          <a:effectLst/>
                          <a:latin typeface="Arial"/>
                        </a:rPr>
                        <a:t>Campaign</a:t>
                      </a:r>
                    </a:p>
                  </a:txBody>
                  <a:tcPr marL="7014" marR="7014" marT="7014" marB="0" anchor="b">
                    <a:lnL>
                      <a:noFill/>
                    </a:lnL>
                    <a:lnR>
                      <a:noFill/>
                    </a:lnR>
                    <a:lnT>
                      <a:noFill/>
                    </a:lnT>
                    <a:lnB>
                      <a:noFill/>
                    </a:lnB>
                    <a:solidFill>
                      <a:srgbClr val="BFBFBF"/>
                    </a:solidFill>
                  </a:tcPr>
                </a:tc>
                <a:tc>
                  <a:txBody>
                    <a:bodyPr/>
                    <a:lstStyle/>
                    <a:p>
                      <a:pPr algn="l" fontAlgn="b"/>
                      <a:r>
                        <a:rPr lang="en-US" sz="700" b="1" i="0" u="none" strike="noStrike" dirty="0">
                          <a:solidFill>
                            <a:srgbClr val="000000"/>
                          </a:solidFill>
                          <a:effectLst/>
                          <a:latin typeface="Arial"/>
                        </a:rPr>
                        <a:t>Budget</a:t>
                      </a:r>
                    </a:p>
                  </a:txBody>
                  <a:tcPr marL="7014" marR="7014" marT="7014" marB="0" anchor="b">
                    <a:lnL>
                      <a:noFill/>
                    </a:lnL>
                    <a:lnR>
                      <a:noFill/>
                    </a:lnR>
                    <a:lnT>
                      <a:noFill/>
                    </a:lnT>
                    <a:lnB>
                      <a:noFill/>
                    </a:lnB>
                    <a:solidFill>
                      <a:srgbClr val="BFBFBF"/>
                    </a:solidFill>
                  </a:tcPr>
                </a:tc>
                <a:tc>
                  <a:txBody>
                    <a:bodyPr/>
                    <a:lstStyle/>
                    <a:p>
                      <a:pPr algn="l" fontAlgn="b"/>
                      <a:r>
                        <a:rPr lang="en-US" sz="700" b="1" i="0" u="none" strike="noStrike">
                          <a:solidFill>
                            <a:srgbClr val="000000"/>
                          </a:solidFill>
                          <a:effectLst/>
                          <a:latin typeface="Arial"/>
                        </a:rPr>
                        <a:t>Status</a:t>
                      </a:r>
                    </a:p>
                  </a:txBody>
                  <a:tcPr marL="7014" marR="7014" marT="7014" marB="0" anchor="b">
                    <a:lnL>
                      <a:noFill/>
                    </a:lnL>
                    <a:lnR>
                      <a:noFill/>
                    </a:lnR>
                    <a:lnT>
                      <a:noFill/>
                    </a:lnT>
                    <a:lnB>
                      <a:noFill/>
                    </a:lnB>
                    <a:solidFill>
                      <a:srgbClr val="BFBFBF"/>
                    </a:solidFill>
                  </a:tcPr>
                </a:tc>
                <a:tc>
                  <a:txBody>
                    <a:bodyPr/>
                    <a:lstStyle/>
                    <a:p>
                      <a:pPr algn="l" fontAlgn="b"/>
                      <a:r>
                        <a:rPr lang="en-US" sz="700" b="1" i="0" u="none" strike="noStrike">
                          <a:solidFill>
                            <a:srgbClr val="000000"/>
                          </a:solidFill>
                          <a:effectLst/>
                          <a:latin typeface="Arial"/>
                        </a:rPr>
                        <a:t>Campaign type</a:t>
                      </a:r>
                    </a:p>
                  </a:txBody>
                  <a:tcPr marL="7014" marR="7014" marT="7014" marB="0" anchor="b">
                    <a:lnL>
                      <a:noFill/>
                    </a:lnL>
                    <a:lnR>
                      <a:noFill/>
                    </a:lnR>
                    <a:lnT>
                      <a:noFill/>
                    </a:lnT>
                    <a:lnB>
                      <a:noFill/>
                    </a:lnB>
                    <a:solidFill>
                      <a:srgbClr val="BFBFBF"/>
                    </a:solidFill>
                  </a:tcPr>
                </a:tc>
                <a:tc>
                  <a:txBody>
                    <a:bodyPr/>
                    <a:lstStyle/>
                    <a:p>
                      <a:pPr algn="l" fontAlgn="b"/>
                      <a:r>
                        <a:rPr lang="en-US" sz="700" b="1" i="0" u="none" strike="noStrike">
                          <a:solidFill>
                            <a:srgbClr val="000000"/>
                          </a:solidFill>
                          <a:effectLst/>
                          <a:latin typeface="Arial"/>
                        </a:rPr>
                        <a:t>Clicks</a:t>
                      </a:r>
                    </a:p>
                  </a:txBody>
                  <a:tcPr marL="7014" marR="7014" marT="7014" marB="0" anchor="b">
                    <a:lnL>
                      <a:noFill/>
                    </a:lnL>
                    <a:lnR>
                      <a:noFill/>
                    </a:lnR>
                    <a:lnT>
                      <a:noFill/>
                    </a:lnT>
                    <a:lnB>
                      <a:noFill/>
                    </a:lnB>
                    <a:solidFill>
                      <a:srgbClr val="BFBFBF"/>
                    </a:solidFill>
                  </a:tcPr>
                </a:tc>
                <a:tc>
                  <a:txBody>
                    <a:bodyPr/>
                    <a:lstStyle/>
                    <a:p>
                      <a:pPr algn="l" fontAlgn="b"/>
                      <a:r>
                        <a:rPr lang="en-US" sz="700" b="1" i="0" u="none" strike="noStrike">
                          <a:solidFill>
                            <a:srgbClr val="000000"/>
                          </a:solidFill>
                          <a:effectLst/>
                          <a:latin typeface="Arial"/>
                        </a:rPr>
                        <a:t>Impressions</a:t>
                      </a:r>
                    </a:p>
                  </a:txBody>
                  <a:tcPr marL="7014" marR="7014" marT="7014" marB="0" anchor="b">
                    <a:lnL>
                      <a:noFill/>
                    </a:lnL>
                    <a:lnR>
                      <a:noFill/>
                    </a:lnR>
                    <a:lnT>
                      <a:noFill/>
                    </a:lnT>
                    <a:lnB>
                      <a:noFill/>
                    </a:lnB>
                    <a:solidFill>
                      <a:srgbClr val="BFBFBF"/>
                    </a:solidFill>
                  </a:tcPr>
                </a:tc>
                <a:tc>
                  <a:txBody>
                    <a:bodyPr/>
                    <a:lstStyle/>
                    <a:p>
                      <a:pPr algn="l" fontAlgn="b"/>
                      <a:r>
                        <a:rPr lang="en-US" sz="700" b="1" i="0" u="none" strike="noStrike">
                          <a:solidFill>
                            <a:srgbClr val="000000"/>
                          </a:solidFill>
                          <a:effectLst/>
                          <a:latin typeface="Arial"/>
                        </a:rPr>
                        <a:t>CTR</a:t>
                      </a:r>
                    </a:p>
                  </a:txBody>
                  <a:tcPr marL="7014" marR="7014" marT="7014" marB="0" anchor="b">
                    <a:lnL>
                      <a:noFill/>
                    </a:lnL>
                    <a:lnR>
                      <a:noFill/>
                    </a:lnR>
                    <a:lnT>
                      <a:noFill/>
                    </a:lnT>
                    <a:lnB>
                      <a:noFill/>
                    </a:lnB>
                    <a:solidFill>
                      <a:srgbClr val="BFBFBF"/>
                    </a:solidFill>
                  </a:tcPr>
                </a:tc>
                <a:tc>
                  <a:txBody>
                    <a:bodyPr/>
                    <a:lstStyle/>
                    <a:p>
                      <a:pPr algn="l" fontAlgn="b"/>
                      <a:r>
                        <a:rPr lang="en-US" sz="700" b="1" i="0" u="none" strike="noStrike">
                          <a:solidFill>
                            <a:srgbClr val="000000"/>
                          </a:solidFill>
                          <a:effectLst/>
                          <a:latin typeface="Arial"/>
                        </a:rPr>
                        <a:t>Avg. CPC</a:t>
                      </a:r>
                    </a:p>
                  </a:txBody>
                  <a:tcPr marL="7014" marR="7014" marT="7014" marB="0" anchor="b">
                    <a:lnL>
                      <a:noFill/>
                    </a:lnL>
                    <a:lnR>
                      <a:noFill/>
                    </a:lnR>
                    <a:lnT>
                      <a:noFill/>
                    </a:lnT>
                    <a:lnB>
                      <a:noFill/>
                    </a:lnB>
                    <a:solidFill>
                      <a:srgbClr val="BFBFBF"/>
                    </a:solidFill>
                  </a:tcPr>
                </a:tc>
                <a:tc>
                  <a:txBody>
                    <a:bodyPr/>
                    <a:lstStyle/>
                    <a:p>
                      <a:pPr algn="l" fontAlgn="b"/>
                      <a:r>
                        <a:rPr lang="en-US" sz="700" b="1" i="0" u="none" strike="noStrike">
                          <a:solidFill>
                            <a:srgbClr val="000000"/>
                          </a:solidFill>
                          <a:effectLst/>
                          <a:latin typeface="Arial"/>
                        </a:rPr>
                        <a:t>Cost</a:t>
                      </a:r>
                    </a:p>
                  </a:txBody>
                  <a:tcPr marL="7014" marR="7014" marT="7014" marB="0" anchor="b">
                    <a:lnL>
                      <a:noFill/>
                    </a:lnL>
                    <a:lnR>
                      <a:noFill/>
                    </a:lnR>
                    <a:lnT>
                      <a:noFill/>
                    </a:lnT>
                    <a:lnB>
                      <a:noFill/>
                    </a:lnB>
                    <a:solidFill>
                      <a:srgbClr val="BFBFBF"/>
                    </a:solidFill>
                  </a:tcPr>
                </a:tc>
                <a:tc>
                  <a:txBody>
                    <a:bodyPr/>
                    <a:lstStyle/>
                    <a:p>
                      <a:pPr algn="l" fontAlgn="b"/>
                      <a:r>
                        <a:rPr lang="en-US" sz="700" b="1" i="0" u="none" strike="noStrike">
                          <a:solidFill>
                            <a:srgbClr val="000000"/>
                          </a:solidFill>
                          <a:effectLst/>
                          <a:latin typeface="Arial"/>
                        </a:rPr>
                        <a:t>Avg. position</a:t>
                      </a:r>
                    </a:p>
                  </a:txBody>
                  <a:tcPr marL="7014" marR="7014" marT="7014" marB="0" anchor="b">
                    <a:lnL>
                      <a:noFill/>
                    </a:lnL>
                    <a:lnR>
                      <a:noFill/>
                    </a:lnR>
                    <a:lnT>
                      <a:noFill/>
                    </a:lnT>
                    <a:lnB>
                      <a:noFill/>
                    </a:lnB>
                    <a:solidFill>
                      <a:srgbClr val="BFBFBF"/>
                    </a:solidFill>
                  </a:tcPr>
                </a:tc>
              </a:tr>
              <a:tr h="263709">
                <a:tc>
                  <a:txBody>
                    <a:bodyPr/>
                    <a:lstStyle/>
                    <a:p>
                      <a:pPr algn="l" fontAlgn="b"/>
                      <a:r>
                        <a:rPr lang="en-US" sz="700" b="0" i="0" u="none" strike="noStrike">
                          <a:solidFill>
                            <a:srgbClr val="000000"/>
                          </a:solidFill>
                          <a:effectLst/>
                          <a:latin typeface="Arial"/>
                        </a:rPr>
                        <a:t>enabled</a:t>
                      </a:r>
                    </a:p>
                  </a:txBody>
                  <a:tcPr marL="7014" marR="7014" marT="7014" marB="0" anchor="b">
                    <a:lnL>
                      <a:noFill/>
                    </a:lnL>
                    <a:lnR>
                      <a:noFill/>
                    </a:lnR>
                    <a:lnT>
                      <a:noFill/>
                    </a:lnT>
                    <a:lnB>
                      <a:noFill/>
                    </a:lnB>
                  </a:tcPr>
                </a:tc>
                <a:tc>
                  <a:txBody>
                    <a:bodyPr/>
                    <a:lstStyle/>
                    <a:p>
                      <a:pPr algn="l" fontAlgn="b"/>
                      <a:r>
                        <a:rPr lang="en-US" sz="700" b="0" i="0" u="none" strike="noStrike">
                          <a:solidFill>
                            <a:srgbClr val="000000"/>
                          </a:solidFill>
                          <a:effectLst/>
                          <a:latin typeface="Arial"/>
                        </a:rPr>
                        <a:t>TELC Campaign OPT</a:t>
                      </a:r>
                    </a:p>
                  </a:txBody>
                  <a:tcPr marL="7014" marR="7014" marT="7014" marB="0" anchor="b">
                    <a:lnL>
                      <a:noFill/>
                    </a:lnL>
                    <a:lnR>
                      <a:noFill/>
                    </a:lnR>
                    <a:lnT>
                      <a:noFill/>
                    </a:lnT>
                    <a:lnB>
                      <a:noFill/>
                    </a:lnB>
                  </a:tcPr>
                </a:tc>
                <a:tc>
                  <a:txBody>
                    <a:bodyPr/>
                    <a:lstStyle/>
                    <a:p>
                      <a:pPr algn="l" fontAlgn="b"/>
                      <a:r>
                        <a:rPr lang="en-US" sz="700" b="0" i="0" u="none" strike="noStrike" dirty="0">
                          <a:solidFill>
                            <a:srgbClr val="000000"/>
                          </a:solidFill>
                          <a:effectLst/>
                          <a:latin typeface="Arial"/>
                        </a:rPr>
                        <a:t>75</a:t>
                      </a:r>
                    </a:p>
                  </a:txBody>
                  <a:tcPr marL="7014" marR="7014" marT="7014" marB="0" anchor="b">
                    <a:lnL>
                      <a:noFill/>
                    </a:lnL>
                    <a:lnR>
                      <a:noFill/>
                    </a:lnR>
                    <a:lnT>
                      <a:noFill/>
                    </a:lnT>
                    <a:lnB>
                      <a:noFill/>
                    </a:lnB>
                  </a:tcPr>
                </a:tc>
                <a:tc>
                  <a:txBody>
                    <a:bodyPr/>
                    <a:lstStyle/>
                    <a:p>
                      <a:pPr algn="l" fontAlgn="b"/>
                      <a:r>
                        <a:rPr lang="en-US" sz="700" b="0" i="0" u="none" strike="noStrike">
                          <a:solidFill>
                            <a:srgbClr val="000000"/>
                          </a:solidFill>
                          <a:effectLst/>
                          <a:latin typeface="Arial"/>
                        </a:rPr>
                        <a:t>campaign budget constrained</a:t>
                      </a:r>
                    </a:p>
                  </a:txBody>
                  <a:tcPr marL="7014" marR="7014" marT="7014" marB="0" anchor="b">
                    <a:lnL>
                      <a:noFill/>
                    </a:lnL>
                    <a:lnR>
                      <a:noFill/>
                    </a:lnR>
                    <a:lnT>
                      <a:noFill/>
                    </a:lnT>
                    <a:lnB>
                      <a:noFill/>
                    </a:lnB>
                  </a:tcPr>
                </a:tc>
                <a:tc>
                  <a:txBody>
                    <a:bodyPr/>
                    <a:lstStyle/>
                    <a:p>
                      <a:pPr algn="l" fontAlgn="b"/>
                      <a:r>
                        <a:rPr lang="en-US" sz="700" b="0" i="0" u="none" strike="noStrike">
                          <a:solidFill>
                            <a:srgbClr val="000000"/>
                          </a:solidFill>
                          <a:effectLst/>
                          <a:latin typeface="Arial"/>
                        </a:rPr>
                        <a:t>Search Only</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1419</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77673</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1.83%</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1.34</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1,902.90</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2.3</a:t>
                      </a:r>
                    </a:p>
                  </a:txBody>
                  <a:tcPr marL="7014" marR="7014" marT="7014" marB="0" anchor="b">
                    <a:lnL>
                      <a:noFill/>
                    </a:lnL>
                    <a:lnR>
                      <a:noFill/>
                    </a:lnR>
                    <a:lnT>
                      <a:noFill/>
                    </a:lnT>
                    <a:lnB>
                      <a:noFill/>
                    </a:lnB>
                  </a:tcPr>
                </a:tc>
              </a:tr>
              <a:tr h="263709">
                <a:tc>
                  <a:txBody>
                    <a:bodyPr/>
                    <a:lstStyle/>
                    <a:p>
                      <a:pPr algn="l" fontAlgn="b"/>
                      <a:r>
                        <a:rPr lang="en-US" sz="700" b="0" i="0" u="none" strike="noStrike">
                          <a:solidFill>
                            <a:srgbClr val="000000"/>
                          </a:solidFill>
                          <a:effectLst/>
                          <a:latin typeface="Arial"/>
                        </a:rPr>
                        <a:t>enabled</a:t>
                      </a:r>
                    </a:p>
                  </a:txBody>
                  <a:tcPr marL="7014" marR="7014" marT="7014" marB="0" anchor="b">
                    <a:lnL>
                      <a:noFill/>
                    </a:lnL>
                    <a:lnR>
                      <a:noFill/>
                    </a:lnR>
                    <a:lnT>
                      <a:noFill/>
                    </a:lnT>
                    <a:lnB>
                      <a:noFill/>
                    </a:lnB>
                  </a:tcPr>
                </a:tc>
                <a:tc>
                  <a:txBody>
                    <a:bodyPr/>
                    <a:lstStyle/>
                    <a:p>
                      <a:pPr algn="l" fontAlgn="b"/>
                      <a:r>
                        <a:rPr lang="en-US" sz="700" b="0" i="0" u="none" strike="noStrike">
                          <a:solidFill>
                            <a:srgbClr val="000000"/>
                          </a:solidFill>
                          <a:effectLst/>
                          <a:latin typeface="Arial"/>
                        </a:rPr>
                        <a:t>TELC - Visual</a:t>
                      </a:r>
                    </a:p>
                  </a:txBody>
                  <a:tcPr marL="7014" marR="7014" marT="7014" marB="0" anchor="b">
                    <a:lnL>
                      <a:noFill/>
                    </a:lnL>
                    <a:lnR>
                      <a:noFill/>
                    </a:lnR>
                    <a:lnT>
                      <a:noFill/>
                    </a:lnT>
                    <a:lnB>
                      <a:noFill/>
                    </a:lnB>
                  </a:tcPr>
                </a:tc>
                <a:tc>
                  <a:txBody>
                    <a:bodyPr/>
                    <a:lstStyle/>
                    <a:p>
                      <a:pPr algn="l" fontAlgn="b"/>
                      <a:r>
                        <a:rPr lang="en-US" sz="700" b="0" i="0" u="none" strike="noStrike" dirty="0">
                          <a:solidFill>
                            <a:srgbClr val="000000"/>
                          </a:solidFill>
                          <a:effectLst/>
                          <a:latin typeface="Arial"/>
                        </a:rPr>
                        <a:t>7.5</a:t>
                      </a:r>
                    </a:p>
                  </a:txBody>
                  <a:tcPr marL="7014" marR="7014" marT="7014" marB="0" anchor="b">
                    <a:lnL>
                      <a:noFill/>
                    </a:lnL>
                    <a:lnR>
                      <a:noFill/>
                    </a:lnR>
                    <a:lnT>
                      <a:noFill/>
                    </a:lnT>
                    <a:lnB>
                      <a:noFill/>
                    </a:lnB>
                  </a:tcPr>
                </a:tc>
                <a:tc>
                  <a:txBody>
                    <a:bodyPr/>
                    <a:lstStyle/>
                    <a:p>
                      <a:pPr algn="l" fontAlgn="b"/>
                      <a:r>
                        <a:rPr lang="en-US" sz="700" b="0" i="0" u="none" strike="noStrike">
                          <a:solidFill>
                            <a:srgbClr val="000000"/>
                          </a:solidFill>
                          <a:effectLst/>
                          <a:latin typeface="Arial"/>
                        </a:rPr>
                        <a:t>campaign budget constrained</a:t>
                      </a:r>
                    </a:p>
                  </a:txBody>
                  <a:tcPr marL="7014" marR="7014" marT="7014" marB="0" anchor="b">
                    <a:lnL>
                      <a:noFill/>
                    </a:lnL>
                    <a:lnR>
                      <a:noFill/>
                    </a:lnR>
                    <a:lnT>
                      <a:noFill/>
                    </a:lnT>
                    <a:lnB>
                      <a:noFill/>
                    </a:lnB>
                  </a:tcPr>
                </a:tc>
                <a:tc>
                  <a:txBody>
                    <a:bodyPr/>
                    <a:lstStyle/>
                    <a:p>
                      <a:pPr algn="l" fontAlgn="b"/>
                      <a:r>
                        <a:rPr lang="en-US" sz="700" b="0" i="0" u="none" strike="noStrike">
                          <a:solidFill>
                            <a:srgbClr val="000000"/>
                          </a:solidFill>
                          <a:effectLst/>
                          <a:latin typeface="Arial"/>
                        </a:rPr>
                        <a:t>Display Only</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950</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105086</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0.90%</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0.24</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224.67</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1</a:t>
                      </a:r>
                    </a:p>
                  </a:txBody>
                  <a:tcPr marL="7014" marR="7014" marT="7014" marB="0" anchor="b">
                    <a:lnL>
                      <a:noFill/>
                    </a:lnL>
                    <a:lnR>
                      <a:noFill/>
                    </a:lnR>
                    <a:lnT>
                      <a:noFill/>
                    </a:lnT>
                    <a:lnB>
                      <a:noFill/>
                    </a:lnB>
                  </a:tcPr>
                </a:tc>
              </a:tr>
              <a:tr h="263709">
                <a:tc>
                  <a:txBody>
                    <a:bodyPr/>
                    <a:lstStyle/>
                    <a:p>
                      <a:pPr algn="l" fontAlgn="b"/>
                      <a:r>
                        <a:rPr lang="en-US" sz="700" b="0" i="0" u="none" strike="noStrike">
                          <a:solidFill>
                            <a:srgbClr val="000000"/>
                          </a:solidFill>
                          <a:effectLst/>
                          <a:latin typeface="Arial"/>
                        </a:rPr>
                        <a:t>enabled</a:t>
                      </a:r>
                    </a:p>
                  </a:txBody>
                  <a:tcPr marL="7014" marR="7014" marT="7014" marB="0" anchor="b">
                    <a:lnL>
                      <a:noFill/>
                    </a:lnL>
                    <a:lnR>
                      <a:noFill/>
                    </a:lnR>
                    <a:lnT>
                      <a:noFill/>
                    </a:lnT>
                    <a:lnB>
                      <a:noFill/>
                    </a:lnB>
                  </a:tcPr>
                </a:tc>
                <a:tc>
                  <a:txBody>
                    <a:bodyPr/>
                    <a:lstStyle/>
                    <a:p>
                      <a:pPr algn="l" fontAlgn="b"/>
                      <a:r>
                        <a:rPr lang="en-US" sz="700" b="0" i="0" u="none" strike="noStrike">
                          <a:solidFill>
                            <a:srgbClr val="000000"/>
                          </a:solidFill>
                          <a:effectLst/>
                          <a:latin typeface="Arial"/>
                        </a:rPr>
                        <a:t>NYDesigns-lab</a:t>
                      </a:r>
                    </a:p>
                  </a:txBody>
                  <a:tcPr marL="7014" marR="7014" marT="7014" marB="0" anchor="b">
                    <a:lnL>
                      <a:noFill/>
                    </a:lnL>
                    <a:lnR>
                      <a:noFill/>
                    </a:lnR>
                    <a:lnT>
                      <a:noFill/>
                    </a:lnT>
                    <a:lnB>
                      <a:noFill/>
                    </a:lnB>
                  </a:tcPr>
                </a:tc>
                <a:tc>
                  <a:txBody>
                    <a:bodyPr/>
                    <a:lstStyle/>
                    <a:p>
                      <a:pPr algn="l" fontAlgn="b"/>
                      <a:r>
                        <a:rPr lang="en-US" sz="700" b="0" i="0" u="none" strike="noStrike" dirty="0">
                          <a:solidFill>
                            <a:srgbClr val="000000"/>
                          </a:solidFill>
                          <a:effectLst/>
                          <a:latin typeface="Arial"/>
                        </a:rPr>
                        <a:t>50</a:t>
                      </a:r>
                    </a:p>
                  </a:txBody>
                  <a:tcPr marL="7014" marR="7014" marT="7014" marB="0" anchor="b">
                    <a:lnL>
                      <a:noFill/>
                    </a:lnL>
                    <a:lnR>
                      <a:noFill/>
                    </a:lnR>
                    <a:lnT>
                      <a:noFill/>
                    </a:lnT>
                    <a:lnB>
                      <a:noFill/>
                    </a:lnB>
                  </a:tcPr>
                </a:tc>
                <a:tc>
                  <a:txBody>
                    <a:bodyPr/>
                    <a:lstStyle/>
                    <a:p>
                      <a:pPr algn="l" fontAlgn="b"/>
                      <a:r>
                        <a:rPr lang="en-US" sz="700" b="0" i="0" u="none" strike="noStrike">
                          <a:solidFill>
                            <a:srgbClr val="000000"/>
                          </a:solidFill>
                          <a:effectLst/>
                          <a:latin typeface="Arial"/>
                        </a:rPr>
                        <a:t>eligible</a:t>
                      </a:r>
                    </a:p>
                  </a:txBody>
                  <a:tcPr marL="7014" marR="7014" marT="7014" marB="0" anchor="b">
                    <a:lnL>
                      <a:noFill/>
                    </a:lnL>
                    <a:lnR>
                      <a:noFill/>
                    </a:lnR>
                    <a:lnT>
                      <a:noFill/>
                    </a:lnT>
                    <a:lnB>
                      <a:noFill/>
                    </a:lnB>
                  </a:tcPr>
                </a:tc>
                <a:tc>
                  <a:txBody>
                    <a:bodyPr/>
                    <a:lstStyle/>
                    <a:p>
                      <a:pPr algn="l" fontAlgn="b"/>
                      <a:r>
                        <a:rPr lang="en-US" sz="700" b="0" i="0" u="none" strike="noStrike">
                          <a:solidFill>
                            <a:srgbClr val="000000"/>
                          </a:solidFill>
                          <a:effectLst/>
                          <a:latin typeface="Arial"/>
                        </a:rPr>
                        <a:t>Search Only</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400</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30077</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1.33%</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2.19</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876.02</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3.5</a:t>
                      </a:r>
                    </a:p>
                  </a:txBody>
                  <a:tcPr marL="7014" marR="7014" marT="7014" marB="0" anchor="b">
                    <a:lnL>
                      <a:noFill/>
                    </a:lnL>
                    <a:lnR>
                      <a:noFill/>
                    </a:lnR>
                    <a:lnT>
                      <a:noFill/>
                    </a:lnT>
                    <a:lnB>
                      <a:noFill/>
                    </a:lnB>
                  </a:tcPr>
                </a:tc>
              </a:tr>
              <a:tr h="263709">
                <a:tc>
                  <a:txBody>
                    <a:bodyPr/>
                    <a:lstStyle/>
                    <a:p>
                      <a:pPr algn="l" fontAlgn="b"/>
                      <a:r>
                        <a:rPr lang="en-US" sz="700" b="0" i="0" u="none" strike="noStrike">
                          <a:solidFill>
                            <a:srgbClr val="000000"/>
                          </a:solidFill>
                          <a:effectLst/>
                          <a:latin typeface="Arial"/>
                        </a:rPr>
                        <a:t>paused</a:t>
                      </a:r>
                    </a:p>
                  </a:txBody>
                  <a:tcPr marL="7014" marR="7014" marT="7014" marB="0" anchor="b">
                    <a:lnL>
                      <a:noFill/>
                    </a:lnL>
                    <a:lnR>
                      <a:noFill/>
                    </a:lnR>
                    <a:lnT>
                      <a:noFill/>
                    </a:lnT>
                    <a:lnB>
                      <a:noFill/>
                    </a:lnB>
                  </a:tcPr>
                </a:tc>
                <a:tc>
                  <a:txBody>
                    <a:bodyPr/>
                    <a:lstStyle/>
                    <a:p>
                      <a:pPr algn="l" fontAlgn="b"/>
                      <a:r>
                        <a:rPr lang="en-US" sz="700" b="0" i="0" u="none" strike="noStrike">
                          <a:solidFill>
                            <a:srgbClr val="000000"/>
                          </a:solidFill>
                          <a:effectLst/>
                          <a:latin typeface="Arial"/>
                        </a:rPr>
                        <a:t>TELC Campaign</a:t>
                      </a:r>
                    </a:p>
                  </a:txBody>
                  <a:tcPr marL="7014" marR="7014" marT="7014" marB="0" anchor="b">
                    <a:lnL>
                      <a:noFill/>
                    </a:lnL>
                    <a:lnR>
                      <a:noFill/>
                    </a:lnR>
                    <a:lnT>
                      <a:noFill/>
                    </a:lnT>
                    <a:lnB>
                      <a:noFill/>
                    </a:lnB>
                  </a:tcPr>
                </a:tc>
                <a:tc>
                  <a:txBody>
                    <a:bodyPr/>
                    <a:lstStyle/>
                    <a:p>
                      <a:pPr algn="l" fontAlgn="b"/>
                      <a:r>
                        <a:rPr lang="en-US" sz="700" b="0" i="0" u="none" strike="noStrike" dirty="0">
                          <a:solidFill>
                            <a:srgbClr val="000000"/>
                          </a:solidFill>
                          <a:effectLst/>
                          <a:latin typeface="Arial"/>
                        </a:rPr>
                        <a:t>75</a:t>
                      </a:r>
                    </a:p>
                  </a:txBody>
                  <a:tcPr marL="7014" marR="7014" marT="7014" marB="0" anchor="b">
                    <a:lnL>
                      <a:noFill/>
                    </a:lnL>
                    <a:lnR>
                      <a:noFill/>
                    </a:lnR>
                    <a:lnT>
                      <a:noFill/>
                    </a:lnT>
                    <a:lnB>
                      <a:noFill/>
                    </a:lnB>
                  </a:tcPr>
                </a:tc>
                <a:tc>
                  <a:txBody>
                    <a:bodyPr/>
                    <a:lstStyle/>
                    <a:p>
                      <a:pPr algn="l" fontAlgn="b"/>
                      <a:r>
                        <a:rPr lang="en-US" sz="700" b="0" i="0" u="none" strike="noStrike">
                          <a:solidFill>
                            <a:srgbClr val="000000"/>
                          </a:solidFill>
                          <a:effectLst/>
                          <a:latin typeface="Arial"/>
                        </a:rPr>
                        <a:t>campaign paused</a:t>
                      </a:r>
                    </a:p>
                  </a:txBody>
                  <a:tcPr marL="7014" marR="7014" marT="7014" marB="0" anchor="b">
                    <a:lnL>
                      <a:noFill/>
                    </a:lnL>
                    <a:lnR>
                      <a:noFill/>
                    </a:lnR>
                    <a:lnT>
                      <a:noFill/>
                    </a:lnT>
                    <a:lnB>
                      <a:noFill/>
                    </a:lnB>
                  </a:tcPr>
                </a:tc>
                <a:tc>
                  <a:txBody>
                    <a:bodyPr/>
                    <a:lstStyle/>
                    <a:p>
                      <a:pPr algn="l" fontAlgn="b"/>
                      <a:r>
                        <a:rPr lang="en-US" sz="700" b="0" i="0" u="none" strike="noStrike">
                          <a:solidFill>
                            <a:srgbClr val="000000"/>
                          </a:solidFill>
                          <a:effectLst/>
                          <a:latin typeface="Arial"/>
                        </a:rPr>
                        <a:t>Search Only</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360</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26948</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1.34%</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1.17</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422.57</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2.6</a:t>
                      </a:r>
                    </a:p>
                  </a:txBody>
                  <a:tcPr marL="7014" marR="7014" marT="7014" marB="0" anchor="b">
                    <a:lnL>
                      <a:noFill/>
                    </a:lnL>
                    <a:lnR>
                      <a:noFill/>
                    </a:lnR>
                    <a:lnT>
                      <a:noFill/>
                    </a:lnT>
                    <a:lnB>
                      <a:noFill/>
                    </a:lnB>
                  </a:tcPr>
                </a:tc>
              </a:tr>
              <a:tr h="263709">
                <a:tc>
                  <a:txBody>
                    <a:bodyPr/>
                    <a:lstStyle/>
                    <a:p>
                      <a:pPr algn="l" fontAlgn="b"/>
                      <a:r>
                        <a:rPr lang="en-US" sz="700" b="0" i="0" u="none" strike="noStrike">
                          <a:solidFill>
                            <a:srgbClr val="000000"/>
                          </a:solidFill>
                          <a:effectLst/>
                          <a:latin typeface="Arial"/>
                        </a:rPr>
                        <a:t>enabled</a:t>
                      </a:r>
                    </a:p>
                  </a:txBody>
                  <a:tcPr marL="7014" marR="7014" marT="7014" marB="0" anchor="b">
                    <a:lnL>
                      <a:noFill/>
                    </a:lnL>
                    <a:lnR>
                      <a:noFill/>
                    </a:lnR>
                    <a:lnT>
                      <a:noFill/>
                    </a:lnT>
                    <a:lnB>
                      <a:noFill/>
                    </a:lnB>
                  </a:tcPr>
                </a:tc>
                <a:tc>
                  <a:txBody>
                    <a:bodyPr/>
                    <a:lstStyle/>
                    <a:p>
                      <a:pPr algn="l" fontAlgn="b"/>
                      <a:r>
                        <a:rPr lang="en-US" sz="700" b="0" i="0" u="none" strike="noStrike">
                          <a:solidFill>
                            <a:srgbClr val="000000"/>
                          </a:solidFill>
                          <a:effectLst/>
                          <a:latin typeface="Arial"/>
                        </a:rPr>
                        <a:t>CLEP</a:t>
                      </a:r>
                    </a:p>
                  </a:txBody>
                  <a:tcPr marL="7014" marR="7014" marT="7014" marB="0" anchor="b">
                    <a:lnL>
                      <a:noFill/>
                    </a:lnL>
                    <a:lnR>
                      <a:noFill/>
                    </a:lnR>
                    <a:lnT>
                      <a:noFill/>
                    </a:lnT>
                    <a:lnB>
                      <a:noFill/>
                    </a:lnB>
                  </a:tcPr>
                </a:tc>
                <a:tc>
                  <a:txBody>
                    <a:bodyPr/>
                    <a:lstStyle/>
                    <a:p>
                      <a:pPr algn="l" fontAlgn="b"/>
                      <a:r>
                        <a:rPr lang="en-US" sz="700" b="0" i="0" u="none" strike="noStrike" dirty="0">
                          <a:solidFill>
                            <a:srgbClr val="000000"/>
                          </a:solidFill>
                          <a:effectLst/>
                          <a:latin typeface="Arial"/>
                        </a:rPr>
                        <a:t>8.69</a:t>
                      </a:r>
                    </a:p>
                  </a:txBody>
                  <a:tcPr marL="7014" marR="7014" marT="7014" marB="0" anchor="b">
                    <a:lnL>
                      <a:noFill/>
                    </a:lnL>
                    <a:lnR>
                      <a:noFill/>
                    </a:lnR>
                    <a:lnT>
                      <a:noFill/>
                    </a:lnT>
                    <a:lnB>
                      <a:noFill/>
                    </a:lnB>
                  </a:tcPr>
                </a:tc>
                <a:tc>
                  <a:txBody>
                    <a:bodyPr/>
                    <a:lstStyle/>
                    <a:p>
                      <a:pPr algn="l" fontAlgn="b"/>
                      <a:r>
                        <a:rPr lang="en-US" sz="700" b="0" i="0" u="none" strike="noStrike">
                          <a:solidFill>
                            <a:srgbClr val="000000"/>
                          </a:solidFill>
                          <a:effectLst/>
                          <a:latin typeface="Arial"/>
                        </a:rPr>
                        <a:t>eligible</a:t>
                      </a:r>
                    </a:p>
                  </a:txBody>
                  <a:tcPr marL="7014" marR="7014" marT="7014" marB="0" anchor="b">
                    <a:lnL>
                      <a:noFill/>
                    </a:lnL>
                    <a:lnR>
                      <a:noFill/>
                    </a:lnR>
                    <a:lnT>
                      <a:noFill/>
                    </a:lnT>
                    <a:lnB>
                      <a:noFill/>
                    </a:lnB>
                  </a:tcPr>
                </a:tc>
                <a:tc>
                  <a:txBody>
                    <a:bodyPr/>
                    <a:lstStyle/>
                    <a:p>
                      <a:pPr algn="l" fontAlgn="b"/>
                      <a:r>
                        <a:rPr lang="en-US" sz="700" b="0" i="0" u="none" strike="noStrike">
                          <a:solidFill>
                            <a:srgbClr val="000000"/>
                          </a:solidFill>
                          <a:effectLst/>
                          <a:latin typeface="Arial"/>
                        </a:rPr>
                        <a:t>Search Only</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60</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12400</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0.48%</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1.28</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76.76</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3.9</a:t>
                      </a:r>
                    </a:p>
                  </a:txBody>
                  <a:tcPr marL="7014" marR="7014" marT="7014" marB="0" anchor="b">
                    <a:lnL>
                      <a:noFill/>
                    </a:lnL>
                    <a:lnR>
                      <a:noFill/>
                    </a:lnR>
                    <a:lnT>
                      <a:noFill/>
                    </a:lnT>
                    <a:lnB>
                      <a:noFill/>
                    </a:lnB>
                  </a:tcPr>
                </a:tc>
              </a:tr>
              <a:tr h="263709">
                <a:tc>
                  <a:txBody>
                    <a:bodyPr/>
                    <a:lstStyle/>
                    <a:p>
                      <a:pPr algn="l" fontAlgn="b"/>
                      <a:r>
                        <a:rPr lang="en-US" sz="700" b="0" i="0" u="none" strike="noStrike">
                          <a:solidFill>
                            <a:srgbClr val="000000"/>
                          </a:solidFill>
                          <a:effectLst/>
                          <a:latin typeface="Arial"/>
                        </a:rPr>
                        <a:t>enabled</a:t>
                      </a:r>
                    </a:p>
                  </a:txBody>
                  <a:tcPr marL="7014" marR="7014" marT="7014" marB="0" anchor="b">
                    <a:lnL>
                      <a:noFill/>
                    </a:lnL>
                    <a:lnR>
                      <a:noFill/>
                    </a:lnR>
                    <a:lnT>
                      <a:noFill/>
                    </a:lnT>
                    <a:lnB>
                      <a:noFill/>
                    </a:lnB>
                  </a:tcPr>
                </a:tc>
                <a:tc>
                  <a:txBody>
                    <a:bodyPr/>
                    <a:lstStyle/>
                    <a:p>
                      <a:pPr algn="l" fontAlgn="b"/>
                      <a:r>
                        <a:rPr lang="en-US" sz="700" b="0" i="0" u="none" strike="noStrike">
                          <a:solidFill>
                            <a:srgbClr val="000000"/>
                          </a:solidFill>
                          <a:effectLst/>
                          <a:latin typeface="Arial"/>
                        </a:rPr>
                        <a:t>10000 Small Businesses - Opt</a:t>
                      </a:r>
                    </a:p>
                  </a:txBody>
                  <a:tcPr marL="7014" marR="7014" marT="7014" marB="0" anchor="b">
                    <a:lnL>
                      <a:noFill/>
                    </a:lnL>
                    <a:lnR>
                      <a:noFill/>
                    </a:lnR>
                    <a:lnT>
                      <a:noFill/>
                    </a:lnT>
                    <a:lnB>
                      <a:noFill/>
                    </a:lnB>
                  </a:tcPr>
                </a:tc>
                <a:tc>
                  <a:txBody>
                    <a:bodyPr/>
                    <a:lstStyle/>
                    <a:p>
                      <a:pPr algn="l" fontAlgn="b"/>
                      <a:r>
                        <a:rPr lang="en-US" sz="700" b="0" i="0" u="none" strike="noStrike" dirty="0">
                          <a:solidFill>
                            <a:srgbClr val="000000"/>
                          </a:solidFill>
                          <a:effectLst/>
                          <a:latin typeface="Arial"/>
                        </a:rPr>
                        <a:t>30</a:t>
                      </a:r>
                    </a:p>
                  </a:txBody>
                  <a:tcPr marL="7014" marR="7014" marT="7014" marB="0" anchor="b">
                    <a:lnL>
                      <a:noFill/>
                    </a:lnL>
                    <a:lnR>
                      <a:noFill/>
                    </a:lnR>
                    <a:lnT>
                      <a:noFill/>
                    </a:lnT>
                    <a:lnB>
                      <a:noFill/>
                    </a:lnB>
                  </a:tcPr>
                </a:tc>
                <a:tc>
                  <a:txBody>
                    <a:bodyPr/>
                    <a:lstStyle/>
                    <a:p>
                      <a:pPr algn="l" fontAlgn="b"/>
                      <a:r>
                        <a:rPr lang="en-US" sz="700" b="0" i="0" u="none" strike="noStrike">
                          <a:solidFill>
                            <a:srgbClr val="000000"/>
                          </a:solidFill>
                          <a:effectLst/>
                          <a:latin typeface="Arial"/>
                        </a:rPr>
                        <a:t>eligible</a:t>
                      </a:r>
                    </a:p>
                  </a:txBody>
                  <a:tcPr marL="7014" marR="7014" marT="7014" marB="0" anchor="b">
                    <a:lnL>
                      <a:noFill/>
                    </a:lnL>
                    <a:lnR>
                      <a:noFill/>
                    </a:lnR>
                    <a:lnT>
                      <a:noFill/>
                    </a:lnT>
                    <a:lnB>
                      <a:noFill/>
                    </a:lnB>
                  </a:tcPr>
                </a:tc>
                <a:tc>
                  <a:txBody>
                    <a:bodyPr/>
                    <a:lstStyle/>
                    <a:p>
                      <a:pPr algn="l" fontAlgn="b"/>
                      <a:r>
                        <a:rPr lang="en-US" sz="700" b="0" i="0" u="none" strike="noStrike">
                          <a:solidFill>
                            <a:srgbClr val="000000"/>
                          </a:solidFill>
                          <a:effectLst/>
                          <a:latin typeface="Arial"/>
                        </a:rPr>
                        <a:t>Search Only</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36</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4053</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0.89%</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2.27</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81.88</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4.2</a:t>
                      </a:r>
                    </a:p>
                  </a:txBody>
                  <a:tcPr marL="7014" marR="7014" marT="7014" marB="0" anchor="b">
                    <a:lnL>
                      <a:noFill/>
                    </a:lnL>
                    <a:lnR>
                      <a:noFill/>
                    </a:lnR>
                    <a:lnT>
                      <a:noFill/>
                    </a:lnT>
                    <a:lnB>
                      <a:noFill/>
                    </a:lnB>
                  </a:tcPr>
                </a:tc>
              </a:tr>
              <a:tr h="263709">
                <a:tc>
                  <a:txBody>
                    <a:bodyPr/>
                    <a:lstStyle/>
                    <a:p>
                      <a:pPr algn="l" fontAlgn="b"/>
                      <a:r>
                        <a:rPr lang="en-US" sz="700" b="0" i="0" u="none" strike="noStrike">
                          <a:solidFill>
                            <a:srgbClr val="000000"/>
                          </a:solidFill>
                          <a:effectLst/>
                          <a:latin typeface="Arial"/>
                        </a:rPr>
                        <a:t>enabled</a:t>
                      </a:r>
                    </a:p>
                  </a:txBody>
                  <a:tcPr marL="7014" marR="7014" marT="7014" marB="0" anchor="b">
                    <a:lnL>
                      <a:noFill/>
                    </a:lnL>
                    <a:lnR>
                      <a:noFill/>
                    </a:lnR>
                    <a:lnT>
                      <a:noFill/>
                    </a:lnT>
                    <a:lnB>
                      <a:noFill/>
                    </a:lnB>
                  </a:tcPr>
                </a:tc>
                <a:tc>
                  <a:txBody>
                    <a:bodyPr/>
                    <a:lstStyle/>
                    <a:p>
                      <a:pPr algn="l" fontAlgn="b"/>
                      <a:r>
                        <a:rPr lang="en-US" sz="700" b="0" i="0" u="none" strike="noStrike">
                          <a:solidFill>
                            <a:srgbClr val="000000"/>
                          </a:solidFill>
                          <a:effectLst/>
                          <a:latin typeface="Arial"/>
                        </a:rPr>
                        <a:t>Career and Professional Programs</a:t>
                      </a:r>
                    </a:p>
                  </a:txBody>
                  <a:tcPr marL="7014" marR="7014" marT="7014" marB="0" anchor="b">
                    <a:lnL>
                      <a:noFill/>
                    </a:lnL>
                    <a:lnR>
                      <a:noFill/>
                    </a:lnR>
                    <a:lnT>
                      <a:noFill/>
                    </a:lnT>
                    <a:lnB>
                      <a:noFill/>
                    </a:lnB>
                  </a:tcPr>
                </a:tc>
                <a:tc>
                  <a:txBody>
                    <a:bodyPr/>
                    <a:lstStyle/>
                    <a:p>
                      <a:pPr algn="l" fontAlgn="b"/>
                      <a:r>
                        <a:rPr lang="en-US" sz="700" b="0" i="0" u="none" strike="noStrike" dirty="0">
                          <a:solidFill>
                            <a:srgbClr val="000000"/>
                          </a:solidFill>
                          <a:effectLst/>
                          <a:latin typeface="Arial"/>
                        </a:rPr>
                        <a:t>12</a:t>
                      </a:r>
                    </a:p>
                  </a:txBody>
                  <a:tcPr marL="7014" marR="7014" marT="7014" marB="0" anchor="b">
                    <a:lnL>
                      <a:noFill/>
                    </a:lnL>
                    <a:lnR>
                      <a:noFill/>
                    </a:lnR>
                    <a:lnT>
                      <a:noFill/>
                    </a:lnT>
                    <a:lnB>
                      <a:noFill/>
                    </a:lnB>
                  </a:tcPr>
                </a:tc>
                <a:tc>
                  <a:txBody>
                    <a:bodyPr/>
                    <a:lstStyle/>
                    <a:p>
                      <a:pPr algn="l" fontAlgn="b"/>
                      <a:r>
                        <a:rPr lang="en-US" sz="700" b="0" i="0" u="none" strike="noStrike">
                          <a:solidFill>
                            <a:srgbClr val="000000"/>
                          </a:solidFill>
                          <a:effectLst/>
                          <a:latin typeface="Arial"/>
                        </a:rPr>
                        <a:t>eligible</a:t>
                      </a:r>
                    </a:p>
                  </a:txBody>
                  <a:tcPr marL="7014" marR="7014" marT="7014" marB="0" anchor="b">
                    <a:lnL>
                      <a:noFill/>
                    </a:lnL>
                    <a:lnR>
                      <a:noFill/>
                    </a:lnR>
                    <a:lnT>
                      <a:noFill/>
                    </a:lnT>
                    <a:lnB>
                      <a:noFill/>
                    </a:lnB>
                  </a:tcPr>
                </a:tc>
                <a:tc>
                  <a:txBody>
                    <a:bodyPr/>
                    <a:lstStyle/>
                    <a:p>
                      <a:pPr algn="l" fontAlgn="b"/>
                      <a:r>
                        <a:rPr lang="en-US" sz="700" b="0" i="0" u="none" strike="noStrike">
                          <a:solidFill>
                            <a:srgbClr val="000000"/>
                          </a:solidFill>
                          <a:effectLst/>
                          <a:latin typeface="Arial"/>
                        </a:rPr>
                        <a:t>Search Only</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2</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217</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0.92%</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0.95</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1.9</a:t>
                      </a:r>
                    </a:p>
                  </a:txBody>
                  <a:tcPr marL="7014" marR="7014" marT="7014" marB="0" anchor="b">
                    <a:lnL>
                      <a:noFill/>
                    </a:lnL>
                    <a:lnR>
                      <a:noFill/>
                    </a:lnR>
                    <a:lnT>
                      <a:noFill/>
                    </a:lnT>
                    <a:lnB>
                      <a:noFill/>
                    </a:lnB>
                  </a:tcPr>
                </a:tc>
                <a:tc>
                  <a:txBody>
                    <a:bodyPr/>
                    <a:lstStyle/>
                    <a:p>
                      <a:pPr algn="r" fontAlgn="b"/>
                      <a:r>
                        <a:rPr lang="en-US" sz="700" b="0" i="0" u="none" strike="noStrike">
                          <a:solidFill>
                            <a:srgbClr val="000000"/>
                          </a:solidFill>
                          <a:effectLst/>
                          <a:latin typeface="Arial"/>
                        </a:rPr>
                        <a:t>9.3</a:t>
                      </a:r>
                    </a:p>
                  </a:txBody>
                  <a:tcPr marL="7014" marR="7014" marT="7014" marB="0" anchor="b">
                    <a:lnL>
                      <a:noFill/>
                    </a:lnL>
                    <a:lnR>
                      <a:noFill/>
                    </a:lnR>
                    <a:lnT>
                      <a:noFill/>
                    </a:lnT>
                    <a:lnB>
                      <a:noFill/>
                    </a:lnB>
                  </a:tcPr>
                </a:tc>
              </a:tr>
              <a:tr h="155123">
                <a:tc>
                  <a:txBody>
                    <a:bodyPr/>
                    <a:lstStyle/>
                    <a:p>
                      <a:pPr algn="l" fontAlgn="b"/>
                      <a:r>
                        <a:rPr lang="en-US" sz="700" b="1" i="0" u="none" strike="noStrike">
                          <a:solidFill>
                            <a:srgbClr val="000000"/>
                          </a:solidFill>
                          <a:effectLst/>
                          <a:latin typeface="Arial"/>
                        </a:rPr>
                        <a:t>Total - Display Network</a:t>
                      </a:r>
                    </a:p>
                  </a:txBody>
                  <a:tcPr marL="7014" marR="7014" marT="7014" marB="0" anchor="b">
                    <a:lnL>
                      <a:noFill/>
                    </a:lnL>
                    <a:lnR>
                      <a:noFill/>
                    </a:lnR>
                    <a:lnT>
                      <a:noFill/>
                    </a:lnT>
                    <a:lnB>
                      <a:noFill/>
                    </a:lnB>
                    <a:solidFill>
                      <a:srgbClr val="D9D9D9"/>
                    </a:solidFill>
                  </a:tcPr>
                </a:tc>
                <a:tc>
                  <a:txBody>
                    <a:bodyPr/>
                    <a:lstStyle/>
                    <a:p>
                      <a:pPr algn="l" fontAlgn="b"/>
                      <a:r>
                        <a:rPr lang="en-US" sz="700" b="1" i="0" u="none" strike="noStrike">
                          <a:solidFill>
                            <a:srgbClr val="000000"/>
                          </a:solidFill>
                          <a:effectLst/>
                          <a:latin typeface="Arial"/>
                        </a:rPr>
                        <a:t> --</a:t>
                      </a:r>
                    </a:p>
                  </a:txBody>
                  <a:tcPr marL="7014" marR="7014" marT="7014" marB="0" anchor="b">
                    <a:lnL>
                      <a:noFill/>
                    </a:lnL>
                    <a:lnR>
                      <a:noFill/>
                    </a:lnR>
                    <a:lnT>
                      <a:noFill/>
                    </a:lnT>
                    <a:lnB>
                      <a:noFill/>
                    </a:lnB>
                    <a:solidFill>
                      <a:srgbClr val="D9D9D9"/>
                    </a:solidFill>
                  </a:tcPr>
                </a:tc>
                <a:tc>
                  <a:txBody>
                    <a:bodyPr/>
                    <a:lstStyle/>
                    <a:p>
                      <a:pPr algn="l" fontAlgn="b"/>
                      <a:r>
                        <a:rPr lang="en-US" sz="700" b="1" i="0" u="none" strike="noStrike" dirty="0">
                          <a:solidFill>
                            <a:srgbClr val="000000"/>
                          </a:solidFill>
                          <a:effectLst/>
                          <a:latin typeface="Arial"/>
                        </a:rPr>
                        <a:t> --</a:t>
                      </a:r>
                    </a:p>
                  </a:txBody>
                  <a:tcPr marL="7014" marR="7014" marT="7014" marB="0" anchor="b">
                    <a:lnL>
                      <a:noFill/>
                    </a:lnL>
                    <a:lnR>
                      <a:noFill/>
                    </a:lnR>
                    <a:lnT>
                      <a:noFill/>
                    </a:lnT>
                    <a:lnB>
                      <a:noFill/>
                    </a:lnB>
                    <a:solidFill>
                      <a:srgbClr val="D9D9D9"/>
                    </a:solidFill>
                  </a:tcPr>
                </a:tc>
                <a:tc>
                  <a:txBody>
                    <a:bodyPr/>
                    <a:lstStyle/>
                    <a:p>
                      <a:pPr algn="l" fontAlgn="b"/>
                      <a:r>
                        <a:rPr lang="en-US" sz="700" b="1" i="0" u="none" strike="noStrike">
                          <a:solidFill>
                            <a:srgbClr val="000000"/>
                          </a:solidFill>
                          <a:effectLst/>
                          <a:latin typeface="Arial"/>
                        </a:rPr>
                        <a:t> --</a:t>
                      </a:r>
                    </a:p>
                  </a:txBody>
                  <a:tcPr marL="7014" marR="7014" marT="7014" marB="0" anchor="b">
                    <a:lnL>
                      <a:noFill/>
                    </a:lnL>
                    <a:lnR>
                      <a:noFill/>
                    </a:lnR>
                    <a:lnT>
                      <a:noFill/>
                    </a:lnT>
                    <a:lnB>
                      <a:noFill/>
                    </a:lnB>
                    <a:solidFill>
                      <a:srgbClr val="D9D9D9"/>
                    </a:solidFill>
                  </a:tcPr>
                </a:tc>
                <a:tc>
                  <a:txBody>
                    <a:bodyPr/>
                    <a:lstStyle/>
                    <a:p>
                      <a:pPr algn="l" fontAlgn="b"/>
                      <a:r>
                        <a:rPr lang="en-US" sz="700" b="1" i="0" u="none" strike="noStrike">
                          <a:solidFill>
                            <a:srgbClr val="000000"/>
                          </a:solidFill>
                          <a:effectLst/>
                          <a:latin typeface="Arial"/>
                        </a:rPr>
                        <a:t> --</a:t>
                      </a:r>
                    </a:p>
                  </a:txBody>
                  <a:tcPr marL="7014" marR="7014" marT="7014" marB="0" anchor="b">
                    <a:lnL>
                      <a:noFill/>
                    </a:lnL>
                    <a:lnR>
                      <a:noFill/>
                    </a:lnR>
                    <a:lnT>
                      <a:noFill/>
                    </a:lnT>
                    <a:lnB>
                      <a:noFill/>
                    </a:lnB>
                    <a:solidFill>
                      <a:srgbClr val="D9D9D9"/>
                    </a:solidFill>
                  </a:tcPr>
                </a:tc>
                <a:tc>
                  <a:txBody>
                    <a:bodyPr/>
                    <a:lstStyle/>
                    <a:p>
                      <a:pPr algn="r" fontAlgn="b"/>
                      <a:r>
                        <a:rPr lang="en-US" sz="700" b="1" i="0" u="none" strike="noStrike">
                          <a:solidFill>
                            <a:srgbClr val="000000"/>
                          </a:solidFill>
                          <a:effectLst/>
                          <a:latin typeface="Arial"/>
                        </a:rPr>
                        <a:t>950</a:t>
                      </a:r>
                    </a:p>
                  </a:txBody>
                  <a:tcPr marL="7014" marR="7014" marT="7014" marB="0" anchor="b">
                    <a:lnL>
                      <a:noFill/>
                    </a:lnL>
                    <a:lnR>
                      <a:noFill/>
                    </a:lnR>
                    <a:lnT>
                      <a:noFill/>
                    </a:lnT>
                    <a:lnB>
                      <a:noFill/>
                    </a:lnB>
                    <a:solidFill>
                      <a:srgbClr val="D9D9D9"/>
                    </a:solidFill>
                  </a:tcPr>
                </a:tc>
                <a:tc>
                  <a:txBody>
                    <a:bodyPr/>
                    <a:lstStyle/>
                    <a:p>
                      <a:pPr algn="r" fontAlgn="b"/>
                      <a:r>
                        <a:rPr lang="en-US" sz="700" b="1" i="0" u="none" strike="noStrike">
                          <a:solidFill>
                            <a:srgbClr val="000000"/>
                          </a:solidFill>
                          <a:effectLst/>
                          <a:latin typeface="Arial"/>
                        </a:rPr>
                        <a:t>105086</a:t>
                      </a:r>
                    </a:p>
                  </a:txBody>
                  <a:tcPr marL="7014" marR="7014" marT="7014" marB="0" anchor="b">
                    <a:lnL>
                      <a:noFill/>
                    </a:lnL>
                    <a:lnR>
                      <a:noFill/>
                    </a:lnR>
                    <a:lnT>
                      <a:noFill/>
                    </a:lnT>
                    <a:lnB>
                      <a:noFill/>
                    </a:lnB>
                    <a:solidFill>
                      <a:srgbClr val="D9D9D9"/>
                    </a:solidFill>
                  </a:tcPr>
                </a:tc>
                <a:tc>
                  <a:txBody>
                    <a:bodyPr/>
                    <a:lstStyle/>
                    <a:p>
                      <a:pPr algn="r" fontAlgn="b"/>
                      <a:r>
                        <a:rPr lang="en-US" sz="700" b="1" i="0" u="none" strike="noStrike">
                          <a:solidFill>
                            <a:srgbClr val="000000"/>
                          </a:solidFill>
                          <a:effectLst/>
                          <a:latin typeface="Arial"/>
                        </a:rPr>
                        <a:t>0.90%</a:t>
                      </a:r>
                    </a:p>
                  </a:txBody>
                  <a:tcPr marL="7014" marR="7014" marT="7014" marB="0" anchor="b">
                    <a:lnL>
                      <a:noFill/>
                    </a:lnL>
                    <a:lnR>
                      <a:noFill/>
                    </a:lnR>
                    <a:lnT>
                      <a:noFill/>
                    </a:lnT>
                    <a:lnB>
                      <a:noFill/>
                    </a:lnB>
                    <a:solidFill>
                      <a:srgbClr val="D9D9D9"/>
                    </a:solidFill>
                  </a:tcPr>
                </a:tc>
                <a:tc>
                  <a:txBody>
                    <a:bodyPr/>
                    <a:lstStyle/>
                    <a:p>
                      <a:pPr algn="r" fontAlgn="b"/>
                      <a:r>
                        <a:rPr lang="en-US" sz="700" b="1" i="0" u="none" strike="noStrike">
                          <a:solidFill>
                            <a:srgbClr val="000000"/>
                          </a:solidFill>
                          <a:effectLst/>
                          <a:latin typeface="Arial"/>
                        </a:rPr>
                        <a:t>0.24</a:t>
                      </a:r>
                    </a:p>
                  </a:txBody>
                  <a:tcPr marL="7014" marR="7014" marT="7014" marB="0" anchor="b">
                    <a:lnL>
                      <a:noFill/>
                    </a:lnL>
                    <a:lnR>
                      <a:noFill/>
                    </a:lnR>
                    <a:lnT>
                      <a:noFill/>
                    </a:lnT>
                    <a:lnB>
                      <a:noFill/>
                    </a:lnB>
                    <a:solidFill>
                      <a:srgbClr val="D9D9D9"/>
                    </a:solidFill>
                  </a:tcPr>
                </a:tc>
                <a:tc>
                  <a:txBody>
                    <a:bodyPr/>
                    <a:lstStyle/>
                    <a:p>
                      <a:pPr algn="r" fontAlgn="b"/>
                      <a:r>
                        <a:rPr lang="en-US" sz="700" b="1" i="0" u="none" strike="noStrike">
                          <a:solidFill>
                            <a:srgbClr val="000000"/>
                          </a:solidFill>
                          <a:effectLst/>
                          <a:latin typeface="Arial"/>
                        </a:rPr>
                        <a:t>224.67</a:t>
                      </a:r>
                    </a:p>
                  </a:txBody>
                  <a:tcPr marL="7014" marR="7014" marT="7014" marB="0" anchor="b">
                    <a:lnL>
                      <a:noFill/>
                    </a:lnL>
                    <a:lnR>
                      <a:noFill/>
                    </a:lnR>
                    <a:lnT>
                      <a:noFill/>
                    </a:lnT>
                    <a:lnB>
                      <a:noFill/>
                    </a:lnB>
                    <a:solidFill>
                      <a:srgbClr val="D9D9D9"/>
                    </a:solidFill>
                  </a:tcPr>
                </a:tc>
                <a:tc>
                  <a:txBody>
                    <a:bodyPr/>
                    <a:lstStyle/>
                    <a:p>
                      <a:pPr algn="r" fontAlgn="b"/>
                      <a:r>
                        <a:rPr lang="en-US" sz="700" b="1" i="0" u="none" strike="noStrike">
                          <a:solidFill>
                            <a:srgbClr val="000000"/>
                          </a:solidFill>
                          <a:effectLst/>
                          <a:latin typeface="Arial"/>
                        </a:rPr>
                        <a:t>1</a:t>
                      </a:r>
                    </a:p>
                  </a:txBody>
                  <a:tcPr marL="7014" marR="7014" marT="7014" marB="0" anchor="b">
                    <a:lnL>
                      <a:noFill/>
                    </a:lnL>
                    <a:lnR>
                      <a:noFill/>
                    </a:lnR>
                    <a:lnT>
                      <a:noFill/>
                    </a:lnT>
                    <a:lnB>
                      <a:noFill/>
                    </a:lnB>
                    <a:solidFill>
                      <a:srgbClr val="D9D9D9"/>
                    </a:solidFill>
                  </a:tcPr>
                </a:tc>
              </a:tr>
              <a:tr h="155123">
                <a:tc>
                  <a:txBody>
                    <a:bodyPr/>
                    <a:lstStyle/>
                    <a:p>
                      <a:pPr algn="l" fontAlgn="b"/>
                      <a:r>
                        <a:rPr lang="en-US" sz="700" b="1" i="0" u="none" strike="noStrike">
                          <a:solidFill>
                            <a:srgbClr val="000000"/>
                          </a:solidFill>
                          <a:effectLst/>
                          <a:latin typeface="Arial"/>
                        </a:rPr>
                        <a:t>Total - Search</a:t>
                      </a:r>
                    </a:p>
                  </a:txBody>
                  <a:tcPr marL="7014" marR="7014" marT="7014" marB="0" anchor="b">
                    <a:lnL>
                      <a:noFill/>
                    </a:lnL>
                    <a:lnR>
                      <a:noFill/>
                    </a:lnR>
                    <a:lnT>
                      <a:noFill/>
                    </a:lnT>
                    <a:lnB>
                      <a:noFill/>
                    </a:lnB>
                    <a:solidFill>
                      <a:srgbClr val="D9D9D9"/>
                    </a:solidFill>
                  </a:tcPr>
                </a:tc>
                <a:tc>
                  <a:txBody>
                    <a:bodyPr/>
                    <a:lstStyle/>
                    <a:p>
                      <a:pPr algn="l" fontAlgn="b"/>
                      <a:r>
                        <a:rPr lang="en-US" sz="700" b="1" i="0" u="none" strike="noStrike">
                          <a:solidFill>
                            <a:srgbClr val="000000"/>
                          </a:solidFill>
                          <a:effectLst/>
                          <a:latin typeface="Arial"/>
                        </a:rPr>
                        <a:t> --</a:t>
                      </a:r>
                    </a:p>
                  </a:txBody>
                  <a:tcPr marL="7014" marR="7014" marT="7014" marB="0" anchor="b">
                    <a:lnL>
                      <a:noFill/>
                    </a:lnL>
                    <a:lnR>
                      <a:noFill/>
                    </a:lnR>
                    <a:lnT>
                      <a:noFill/>
                    </a:lnT>
                    <a:lnB>
                      <a:noFill/>
                    </a:lnB>
                    <a:solidFill>
                      <a:srgbClr val="D9D9D9"/>
                    </a:solidFill>
                  </a:tcPr>
                </a:tc>
                <a:tc>
                  <a:txBody>
                    <a:bodyPr/>
                    <a:lstStyle/>
                    <a:p>
                      <a:pPr algn="l" fontAlgn="b"/>
                      <a:r>
                        <a:rPr lang="en-US" sz="700" b="1" i="0" u="none" strike="noStrike" dirty="0">
                          <a:solidFill>
                            <a:srgbClr val="000000"/>
                          </a:solidFill>
                          <a:effectLst/>
                          <a:latin typeface="Arial"/>
                        </a:rPr>
                        <a:t> --</a:t>
                      </a:r>
                    </a:p>
                  </a:txBody>
                  <a:tcPr marL="7014" marR="7014" marT="7014" marB="0" anchor="b">
                    <a:lnL>
                      <a:noFill/>
                    </a:lnL>
                    <a:lnR>
                      <a:noFill/>
                    </a:lnR>
                    <a:lnT>
                      <a:noFill/>
                    </a:lnT>
                    <a:lnB>
                      <a:noFill/>
                    </a:lnB>
                    <a:solidFill>
                      <a:srgbClr val="D9D9D9"/>
                    </a:solidFill>
                  </a:tcPr>
                </a:tc>
                <a:tc>
                  <a:txBody>
                    <a:bodyPr/>
                    <a:lstStyle/>
                    <a:p>
                      <a:pPr algn="l" fontAlgn="b"/>
                      <a:r>
                        <a:rPr lang="en-US" sz="700" b="1" i="0" u="none" strike="noStrike">
                          <a:solidFill>
                            <a:srgbClr val="000000"/>
                          </a:solidFill>
                          <a:effectLst/>
                          <a:latin typeface="Arial"/>
                        </a:rPr>
                        <a:t> --</a:t>
                      </a:r>
                    </a:p>
                  </a:txBody>
                  <a:tcPr marL="7014" marR="7014" marT="7014" marB="0" anchor="b">
                    <a:lnL>
                      <a:noFill/>
                    </a:lnL>
                    <a:lnR>
                      <a:noFill/>
                    </a:lnR>
                    <a:lnT>
                      <a:noFill/>
                    </a:lnT>
                    <a:lnB>
                      <a:noFill/>
                    </a:lnB>
                    <a:solidFill>
                      <a:srgbClr val="D9D9D9"/>
                    </a:solidFill>
                  </a:tcPr>
                </a:tc>
                <a:tc>
                  <a:txBody>
                    <a:bodyPr/>
                    <a:lstStyle/>
                    <a:p>
                      <a:pPr algn="l" fontAlgn="b"/>
                      <a:r>
                        <a:rPr lang="en-US" sz="700" b="1" i="0" u="none" strike="noStrike">
                          <a:solidFill>
                            <a:srgbClr val="000000"/>
                          </a:solidFill>
                          <a:effectLst/>
                          <a:latin typeface="Arial"/>
                        </a:rPr>
                        <a:t> --</a:t>
                      </a:r>
                    </a:p>
                  </a:txBody>
                  <a:tcPr marL="7014" marR="7014" marT="7014" marB="0" anchor="b">
                    <a:lnL>
                      <a:noFill/>
                    </a:lnL>
                    <a:lnR>
                      <a:noFill/>
                    </a:lnR>
                    <a:lnT>
                      <a:noFill/>
                    </a:lnT>
                    <a:lnB>
                      <a:noFill/>
                    </a:lnB>
                    <a:solidFill>
                      <a:srgbClr val="D9D9D9"/>
                    </a:solidFill>
                  </a:tcPr>
                </a:tc>
                <a:tc>
                  <a:txBody>
                    <a:bodyPr/>
                    <a:lstStyle/>
                    <a:p>
                      <a:pPr algn="r" fontAlgn="b"/>
                      <a:r>
                        <a:rPr lang="en-US" sz="700" b="1" i="0" u="none" strike="noStrike">
                          <a:solidFill>
                            <a:srgbClr val="000000"/>
                          </a:solidFill>
                          <a:effectLst/>
                          <a:latin typeface="Arial"/>
                        </a:rPr>
                        <a:t>2277</a:t>
                      </a:r>
                    </a:p>
                  </a:txBody>
                  <a:tcPr marL="7014" marR="7014" marT="7014" marB="0" anchor="b">
                    <a:lnL>
                      <a:noFill/>
                    </a:lnL>
                    <a:lnR>
                      <a:noFill/>
                    </a:lnR>
                    <a:lnT>
                      <a:noFill/>
                    </a:lnT>
                    <a:lnB>
                      <a:noFill/>
                    </a:lnB>
                    <a:solidFill>
                      <a:srgbClr val="D9D9D9"/>
                    </a:solidFill>
                  </a:tcPr>
                </a:tc>
                <a:tc>
                  <a:txBody>
                    <a:bodyPr/>
                    <a:lstStyle/>
                    <a:p>
                      <a:pPr algn="r" fontAlgn="b"/>
                      <a:r>
                        <a:rPr lang="en-US" sz="700" b="1" i="0" u="none" strike="noStrike">
                          <a:solidFill>
                            <a:srgbClr val="000000"/>
                          </a:solidFill>
                          <a:effectLst/>
                          <a:latin typeface="Arial"/>
                        </a:rPr>
                        <a:t>151368</a:t>
                      </a:r>
                    </a:p>
                  </a:txBody>
                  <a:tcPr marL="7014" marR="7014" marT="7014" marB="0" anchor="b">
                    <a:lnL>
                      <a:noFill/>
                    </a:lnL>
                    <a:lnR>
                      <a:noFill/>
                    </a:lnR>
                    <a:lnT>
                      <a:noFill/>
                    </a:lnT>
                    <a:lnB>
                      <a:noFill/>
                    </a:lnB>
                    <a:solidFill>
                      <a:srgbClr val="D9D9D9"/>
                    </a:solidFill>
                  </a:tcPr>
                </a:tc>
                <a:tc>
                  <a:txBody>
                    <a:bodyPr/>
                    <a:lstStyle/>
                    <a:p>
                      <a:pPr algn="r" fontAlgn="b"/>
                      <a:r>
                        <a:rPr lang="en-US" sz="700" b="1" i="0" u="none" strike="noStrike">
                          <a:solidFill>
                            <a:srgbClr val="000000"/>
                          </a:solidFill>
                          <a:effectLst/>
                          <a:latin typeface="Arial"/>
                        </a:rPr>
                        <a:t>1.50%</a:t>
                      </a:r>
                    </a:p>
                  </a:txBody>
                  <a:tcPr marL="7014" marR="7014" marT="7014" marB="0" anchor="b">
                    <a:lnL>
                      <a:noFill/>
                    </a:lnL>
                    <a:lnR>
                      <a:noFill/>
                    </a:lnR>
                    <a:lnT>
                      <a:noFill/>
                    </a:lnT>
                    <a:lnB>
                      <a:noFill/>
                    </a:lnB>
                    <a:solidFill>
                      <a:srgbClr val="D9D9D9"/>
                    </a:solidFill>
                  </a:tcPr>
                </a:tc>
                <a:tc>
                  <a:txBody>
                    <a:bodyPr/>
                    <a:lstStyle/>
                    <a:p>
                      <a:pPr algn="r" fontAlgn="b"/>
                      <a:r>
                        <a:rPr lang="en-US" sz="700" b="1" i="0" u="none" strike="noStrike">
                          <a:solidFill>
                            <a:srgbClr val="000000"/>
                          </a:solidFill>
                          <a:effectLst/>
                          <a:latin typeface="Arial"/>
                        </a:rPr>
                        <a:t>1.48</a:t>
                      </a:r>
                    </a:p>
                  </a:txBody>
                  <a:tcPr marL="7014" marR="7014" marT="7014" marB="0" anchor="b">
                    <a:lnL>
                      <a:noFill/>
                    </a:lnL>
                    <a:lnR>
                      <a:noFill/>
                    </a:lnR>
                    <a:lnT>
                      <a:noFill/>
                    </a:lnT>
                    <a:lnB>
                      <a:noFill/>
                    </a:lnB>
                    <a:solidFill>
                      <a:srgbClr val="D9D9D9"/>
                    </a:solidFill>
                  </a:tcPr>
                </a:tc>
                <a:tc>
                  <a:txBody>
                    <a:bodyPr/>
                    <a:lstStyle/>
                    <a:p>
                      <a:pPr algn="r" fontAlgn="b"/>
                      <a:r>
                        <a:rPr lang="en-US" sz="700" b="1" i="0" u="none" strike="noStrike">
                          <a:solidFill>
                            <a:srgbClr val="000000"/>
                          </a:solidFill>
                          <a:effectLst/>
                          <a:latin typeface="Arial"/>
                        </a:rPr>
                        <a:t>3,362.03</a:t>
                      </a:r>
                    </a:p>
                  </a:txBody>
                  <a:tcPr marL="7014" marR="7014" marT="7014" marB="0" anchor="b">
                    <a:lnL>
                      <a:noFill/>
                    </a:lnL>
                    <a:lnR>
                      <a:noFill/>
                    </a:lnR>
                    <a:lnT>
                      <a:noFill/>
                    </a:lnT>
                    <a:lnB>
                      <a:noFill/>
                    </a:lnB>
                    <a:solidFill>
                      <a:srgbClr val="D9D9D9"/>
                    </a:solidFill>
                  </a:tcPr>
                </a:tc>
                <a:tc>
                  <a:txBody>
                    <a:bodyPr/>
                    <a:lstStyle/>
                    <a:p>
                      <a:pPr algn="r" fontAlgn="b"/>
                      <a:r>
                        <a:rPr lang="en-US" sz="700" b="1" i="0" u="none" strike="noStrike">
                          <a:solidFill>
                            <a:srgbClr val="000000"/>
                          </a:solidFill>
                          <a:effectLst/>
                          <a:latin typeface="Arial"/>
                        </a:rPr>
                        <a:t>2.8</a:t>
                      </a:r>
                    </a:p>
                  </a:txBody>
                  <a:tcPr marL="7014" marR="7014" marT="7014" marB="0" anchor="b">
                    <a:lnL>
                      <a:noFill/>
                    </a:lnL>
                    <a:lnR>
                      <a:noFill/>
                    </a:lnR>
                    <a:lnT>
                      <a:noFill/>
                    </a:lnT>
                    <a:lnB>
                      <a:noFill/>
                    </a:lnB>
                    <a:solidFill>
                      <a:srgbClr val="D9D9D9"/>
                    </a:solidFill>
                  </a:tcPr>
                </a:tc>
              </a:tr>
              <a:tr h="155123">
                <a:tc>
                  <a:txBody>
                    <a:bodyPr/>
                    <a:lstStyle/>
                    <a:p>
                      <a:pPr algn="l" fontAlgn="b"/>
                      <a:r>
                        <a:rPr lang="en-US" sz="700" b="1" i="0" u="none" strike="noStrike">
                          <a:solidFill>
                            <a:srgbClr val="000000"/>
                          </a:solidFill>
                          <a:effectLst/>
                          <a:latin typeface="Arial"/>
                        </a:rPr>
                        <a:t>Total</a:t>
                      </a:r>
                    </a:p>
                  </a:txBody>
                  <a:tcPr marL="7014" marR="7014" marT="7014" marB="0" anchor="b">
                    <a:lnL>
                      <a:noFill/>
                    </a:lnL>
                    <a:lnR>
                      <a:noFill/>
                    </a:lnR>
                    <a:lnT>
                      <a:noFill/>
                    </a:lnT>
                    <a:lnB>
                      <a:noFill/>
                    </a:lnB>
                    <a:solidFill>
                      <a:srgbClr val="D9D9D9"/>
                    </a:solidFill>
                  </a:tcPr>
                </a:tc>
                <a:tc>
                  <a:txBody>
                    <a:bodyPr/>
                    <a:lstStyle/>
                    <a:p>
                      <a:pPr algn="l" fontAlgn="b"/>
                      <a:r>
                        <a:rPr lang="en-US" sz="700" b="1" i="0" u="none" strike="noStrike">
                          <a:solidFill>
                            <a:srgbClr val="000000"/>
                          </a:solidFill>
                          <a:effectLst/>
                          <a:latin typeface="Arial"/>
                        </a:rPr>
                        <a:t> --</a:t>
                      </a:r>
                    </a:p>
                  </a:txBody>
                  <a:tcPr marL="7014" marR="7014" marT="7014" marB="0" anchor="b">
                    <a:lnL>
                      <a:noFill/>
                    </a:lnL>
                    <a:lnR>
                      <a:noFill/>
                    </a:lnR>
                    <a:lnT>
                      <a:noFill/>
                    </a:lnT>
                    <a:lnB>
                      <a:noFill/>
                    </a:lnB>
                    <a:solidFill>
                      <a:srgbClr val="D9D9D9"/>
                    </a:solidFill>
                  </a:tcPr>
                </a:tc>
                <a:tc>
                  <a:txBody>
                    <a:bodyPr/>
                    <a:lstStyle/>
                    <a:p>
                      <a:pPr algn="l" fontAlgn="b"/>
                      <a:r>
                        <a:rPr lang="en-US" sz="700" b="1" i="0" u="none" strike="noStrike" dirty="0">
                          <a:solidFill>
                            <a:srgbClr val="000000"/>
                          </a:solidFill>
                          <a:effectLst/>
                          <a:latin typeface="Arial"/>
                        </a:rPr>
                        <a:t>461.19</a:t>
                      </a:r>
                    </a:p>
                  </a:txBody>
                  <a:tcPr marL="7014" marR="7014" marT="7014" marB="0" anchor="b">
                    <a:lnL>
                      <a:noFill/>
                    </a:lnL>
                    <a:lnR>
                      <a:noFill/>
                    </a:lnR>
                    <a:lnT>
                      <a:noFill/>
                    </a:lnT>
                    <a:lnB>
                      <a:noFill/>
                    </a:lnB>
                    <a:solidFill>
                      <a:srgbClr val="D9D9D9"/>
                    </a:solidFill>
                  </a:tcPr>
                </a:tc>
                <a:tc>
                  <a:txBody>
                    <a:bodyPr/>
                    <a:lstStyle/>
                    <a:p>
                      <a:pPr algn="l" fontAlgn="b"/>
                      <a:r>
                        <a:rPr lang="en-US" sz="700" b="1" i="0" u="none" strike="noStrike">
                          <a:solidFill>
                            <a:srgbClr val="000000"/>
                          </a:solidFill>
                          <a:effectLst/>
                          <a:latin typeface="Arial"/>
                        </a:rPr>
                        <a:t> --</a:t>
                      </a:r>
                    </a:p>
                  </a:txBody>
                  <a:tcPr marL="7014" marR="7014" marT="7014" marB="0" anchor="b">
                    <a:lnL>
                      <a:noFill/>
                    </a:lnL>
                    <a:lnR>
                      <a:noFill/>
                    </a:lnR>
                    <a:lnT>
                      <a:noFill/>
                    </a:lnT>
                    <a:lnB>
                      <a:noFill/>
                    </a:lnB>
                    <a:solidFill>
                      <a:srgbClr val="D9D9D9"/>
                    </a:solidFill>
                  </a:tcPr>
                </a:tc>
                <a:tc>
                  <a:txBody>
                    <a:bodyPr/>
                    <a:lstStyle/>
                    <a:p>
                      <a:pPr algn="l" fontAlgn="b"/>
                      <a:r>
                        <a:rPr lang="en-US" sz="700" b="1" i="0" u="none" strike="noStrike">
                          <a:solidFill>
                            <a:srgbClr val="000000"/>
                          </a:solidFill>
                          <a:effectLst/>
                          <a:latin typeface="Arial"/>
                        </a:rPr>
                        <a:t> --</a:t>
                      </a:r>
                    </a:p>
                  </a:txBody>
                  <a:tcPr marL="7014" marR="7014" marT="7014" marB="0" anchor="b">
                    <a:lnL>
                      <a:noFill/>
                    </a:lnL>
                    <a:lnR>
                      <a:noFill/>
                    </a:lnR>
                    <a:lnT>
                      <a:noFill/>
                    </a:lnT>
                    <a:lnB>
                      <a:noFill/>
                    </a:lnB>
                    <a:solidFill>
                      <a:srgbClr val="D9D9D9"/>
                    </a:solidFill>
                  </a:tcPr>
                </a:tc>
                <a:tc>
                  <a:txBody>
                    <a:bodyPr/>
                    <a:lstStyle/>
                    <a:p>
                      <a:pPr algn="r" fontAlgn="b"/>
                      <a:r>
                        <a:rPr lang="en-US" sz="700" b="1" i="0" u="none" strike="noStrike">
                          <a:solidFill>
                            <a:srgbClr val="000000"/>
                          </a:solidFill>
                          <a:effectLst/>
                          <a:latin typeface="Arial"/>
                        </a:rPr>
                        <a:t>3227</a:t>
                      </a:r>
                    </a:p>
                  </a:txBody>
                  <a:tcPr marL="7014" marR="7014" marT="7014" marB="0" anchor="b">
                    <a:lnL>
                      <a:noFill/>
                    </a:lnL>
                    <a:lnR>
                      <a:noFill/>
                    </a:lnR>
                    <a:lnT>
                      <a:noFill/>
                    </a:lnT>
                    <a:lnB>
                      <a:noFill/>
                    </a:lnB>
                    <a:solidFill>
                      <a:srgbClr val="D9D9D9"/>
                    </a:solidFill>
                  </a:tcPr>
                </a:tc>
                <a:tc>
                  <a:txBody>
                    <a:bodyPr/>
                    <a:lstStyle/>
                    <a:p>
                      <a:pPr algn="r" fontAlgn="b"/>
                      <a:r>
                        <a:rPr lang="en-US" sz="700" b="1" i="0" u="none" strike="noStrike">
                          <a:solidFill>
                            <a:srgbClr val="000000"/>
                          </a:solidFill>
                          <a:effectLst/>
                          <a:latin typeface="Arial"/>
                        </a:rPr>
                        <a:t>256454</a:t>
                      </a:r>
                    </a:p>
                  </a:txBody>
                  <a:tcPr marL="7014" marR="7014" marT="7014" marB="0" anchor="b">
                    <a:lnL>
                      <a:noFill/>
                    </a:lnL>
                    <a:lnR>
                      <a:noFill/>
                    </a:lnR>
                    <a:lnT>
                      <a:noFill/>
                    </a:lnT>
                    <a:lnB>
                      <a:noFill/>
                    </a:lnB>
                    <a:solidFill>
                      <a:srgbClr val="D9D9D9"/>
                    </a:solidFill>
                  </a:tcPr>
                </a:tc>
                <a:tc>
                  <a:txBody>
                    <a:bodyPr/>
                    <a:lstStyle/>
                    <a:p>
                      <a:pPr algn="r" fontAlgn="b"/>
                      <a:r>
                        <a:rPr lang="en-US" sz="700" b="1" i="0" u="none" strike="noStrike">
                          <a:solidFill>
                            <a:srgbClr val="000000"/>
                          </a:solidFill>
                          <a:effectLst/>
                          <a:latin typeface="Arial"/>
                        </a:rPr>
                        <a:t>1.26%</a:t>
                      </a:r>
                    </a:p>
                  </a:txBody>
                  <a:tcPr marL="7014" marR="7014" marT="7014" marB="0" anchor="b">
                    <a:lnL>
                      <a:noFill/>
                    </a:lnL>
                    <a:lnR>
                      <a:noFill/>
                    </a:lnR>
                    <a:lnT>
                      <a:noFill/>
                    </a:lnT>
                    <a:lnB>
                      <a:noFill/>
                    </a:lnB>
                    <a:solidFill>
                      <a:srgbClr val="D9D9D9"/>
                    </a:solidFill>
                  </a:tcPr>
                </a:tc>
                <a:tc>
                  <a:txBody>
                    <a:bodyPr/>
                    <a:lstStyle/>
                    <a:p>
                      <a:pPr algn="r" fontAlgn="b"/>
                      <a:r>
                        <a:rPr lang="en-US" sz="700" b="1" i="0" u="none" strike="noStrike">
                          <a:solidFill>
                            <a:srgbClr val="000000"/>
                          </a:solidFill>
                          <a:effectLst/>
                          <a:latin typeface="Arial"/>
                        </a:rPr>
                        <a:t>1.11</a:t>
                      </a:r>
                    </a:p>
                  </a:txBody>
                  <a:tcPr marL="7014" marR="7014" marT="7014" marB="0" anchor="b">
                    <a:lnL>
                      <a:noFill/>
                    </a:lnL>
                    <a:lnR>
                      <a:noFill/>
                    </a:lnR>
                    <a:lnT>
                      <a:noFill/>
                    </a:lnT>
                    <a:lnB>
                      <a:noFill/>
                    </a:lnB>
                    <a:solidFill>
                      <a:srgbClr val="D9D9D9"/>
                    </a:solidFill>
                  </a:tcPr>
                </a:tc>
                <a:tc>
                  <a:txBody>
                    <a:bodyPr/>
                    <a:lstStyle/>
                    <a:p>
                      <a:pPr algn="r" fontAlgn="b"/>
                      <a:r>
                        <a:rPr lang="en-US" sz="700" b="1" i="0" u="none" strike="noStrike">
                          <a:solidFill>
                            <a:srgbClr val="000000"/>
                          </a:solidFill>
                          <a:effectLst/>
                          <a:latin typeface="Arial"/>
                        </a:rPr>
                        <a:t>3,586.70</a:t>
                      </a:r>
                    </a:p>
                  </a:txBody>
                  <a:tcPr marL="7014" marR="7014" marT="7014" marB="0" anchor="b">
                    <a:lnL>
                      <a:noFill/>
                    </a:lnL>
                    <a:lnR>
                      <a:noFill/>
                    </a:lnR>
                    <a:lnT>
                      <a:noFill/>
                    </a:lnT>
                    <a:lnB>
                      <a:noFill/>
                    </a:lnB>
                    <a:solidFill>
                      <a:srgbClr val="D9D9D9"/>
                    </a:solidFill>
                  </a:tcPr>
                </a:tc>
                <a:tc>
                  <a:txBody>
                    <a:bodyPr/>
                    <a:lstStyle/>
                    <a:p>
                      <a:pPr algn="r" fontAlgn="b"/>
                      <a:r>
                        <a:rPr lang="en-US" sz="700" b="1" i="0" u="none" strike="noStrike" dirty="0">
                          <a:solidFill>
                            <a:srgbClr val="000000"/>
                          </a:solidFill>
                          <a:effectLst/>
                          <a:latin typeface="Arial"/>
                        </a:rPr>
                        <a:t>2.1</a:t>
                      </a:r>
                    </a:p>
                  </a:txBody>
                  <a:tcPr marL="7014" marR="7014" marT="7014" marB="0" anchor="b">
                    <a:lnL>
                      <a:noFill/>
                    </a:lnL>
                    <a:lnR>
                      <a:noFill/>
                    </a:lnR>
                    <a:lnT>
                      <a:noFill/>
                    </a:lnT>
                    <a:lnB>
                      <a:noFill/>
                    </a:lnB>
                    <a:solidFill>
                      <a:srgbClr val="D9D9D9"/>
                    </a:solidFill>
                  </a:tcPr>
                </a:tc>
              </a:tr>
            </a:tbl>
          </a:graphicData>
        </a:graphic>
      </p:graphicFrame>
    </p:spTree>
    <p:extLst>
      <p:ext uri="{BB962C8B-B14F-4D97-AF65-F5344CB8AC3E}">
        <p14:creationId xmlns:p14="http://schemas.microsoft.com/office/powerpoint/2010/main" val="15637413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26748"/>
            <a:ext cx="9298665" cy="64551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7138786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3841" y="0"/>
            <a:ext cx="5300159" cy="6858000"/>
          </a:xfrm>
          <a:prstGeom prst="rect">
            <a:avLst/>
          </a:prstGeom>
        </p:spPr>
      </p:pic>
      <p:sp>
        <p:nvSpPr>
          <p:cNvPr id="4" name="TextBox 3"/>
          <p:cNvSpPr txBox="1"/>
          <p:nvPr/>
        </p:nvSpPr>
        <p:spPr>
          <a:xfrm>
            <a:off x="334977" y="669955"/>
            <a:ext cx="3313569" cy="6863417"/>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Day, evening, weekend classes, both full-time and part-time options</a:t>
            </a:r>
          </a:p>
          <a:p>
            <a:endParaRPr lang="en-US" sz="2800" dirty="0" smtClean="0"/>
          </a:p>
          <a:p>
            <a:pPr marL="457200" indent="-457200">
              <a:buFont typeface="Arial" panose="020B0604020202020204" pitchFamily="34" charset="0"/>
              <a:buChar char="•"/>
            </a:pPr>
            <a:r>
              <a:rPr lang="en-US" sz="2800" dirty="0" smtClean="0">
                <a:latin typeface="+mj-lt"/>
              </a:rPr>
              <a:t>For college, workplace, or community</a:t>
            </a:r>
          </a:p>
          <a:p>
            <a:endParaRPr lang="en-US" sz="2800" dirty="0" smtClean="0">
              <a:latin typeface="+mj-lt"/>
            </a:endParaRPr>
          </a:p>
          <a:p>
            <a:pPr marL="457200" indent="-457200">
              <a:buFont typeface="Arial" panose="020B0604020202020204" pitchFamily="34" charset="0"/>
              <a:buChar char="•"/>
            </a:pPr>
            <a:r>
              <a:rPr lang="en-US" sz="2800" dirty="0" smtClean="0">
                <a:latin typeface="+mj-lt"/>
              </a:rPr>
              <a:t>1148 students from 85 countries</a:t>
            </a:r>
          </a:p>
          <a:p>
            <a:endParaRPr lang="en-US" sz="3200" b="1" dirty="0">
              <a:solidFill>
                <a:schemeClr val="bg1"/>
              </a:solidFill>
              <a:latin typeface="+mj-lt"/>
            </a:endParaRPr>
          </a:p>
          <a:p>
            <a:endParaRPr lang="en-US" sz="4400" b="1" dirty="0">
              <a:solidFill>
                <a:schemeClr val="bg1"/>
              </a:solidFill>
              <a:latin typeface="+mj-lt"/>
            </a:endParaRPr>
          </a:p>
        </p:txBody>
      </p:sp>
    </p:spTree>
    <p:extLst>
      <p:ext uri="{BB962C8B-B14F-4D97-AF65-F5344CB8AC3E}">
        <p14:creationId xmlns:p14="http://schemas.microsoft.com/office/powerpoint/2010/main" val="305344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597389352"/>
              </p:ext>
            </p:extLst>
          </p:nvPr>
        </p:nvGraphicFramePr>
        <p:xfrm>
          <a:off x="289711" y="461723"/>
          <a:ext cx="8622183" cy="5821389"/>
        </p:xfrm>
        <a:graphic>
          <a:graphicData uri="http://schemas.openxmlformats.org/drawingml/2006/table">
            <a:tbl>
              <a:tblPr>
                <a:tableStyleId>{00A15C55-8517-42AA-B614-E9B94910E393}</a:tableStyleId>
              </a:tblPr>
              <a:tblGrid>
                <a:gridCol w="295687"/>
                <a:gridCol w="2081624"/>
                <a:gridCol w="2081624"/>
                <a:gridCol w="2081624"/>
                <a:gridCol w="2081624"/>
              </a:tblGrid>
              <a:tr h="277209">
                <a:tc>
                  <a:txBody>
                    <a:bodyPr/>
                    <a:lstStyle/>
                    <a:p>
                      <a:pPr algn="l" fontAlgn="b"/>
                      <a:endParaRPr lang="en-US" sz="1100" b="1" i="0" u="none" strike="noStrike" dirty="0">
                        <a:solidFill>
                          <a:schemeClr val="tx1"/>
                        </a:solidFill>
                        <a:effectLst/>
                        <a:latin typeface="+mn-lt"/>
                      </a:endParaRPr>
                    </a:p>
                  </a:txBody>
                  <a:tcPr marL="9525" marR="9525" marT="9525" marB="0" anchor="b"/>
                </a:tc>
                <a:tc>
                  <a:txBody>
                    <a:bodyPr/>
                    <a:lstStyle/>
                    <a:p>
                      <a:pPr algn="ctr" fontAlgn="b"/>
                      <a:r>
                        <a:rPr lang="en-US" sz="1100" b="1" u="none" strike="noStrike" dirty="0">
                          <a:solidFill>
                            <a:schemeClr val="tx1"/>
                          </a:solidFill>
                          <a:effectLst/>
                          <a:latin typeface="+mn-lt"/>
                        </a:rPr>
                        <a:t>Where We Are From</a:t>
                      </a:r>
                      <a:endParaRPr lang="en-US" sz="1100" b="1" i="0" u="none" strike="noStrike" dirty="0">
                        <a:solidFill>
                          <a:schemeClr val="tx1"/>
                        </a:solidFill>
                        <a:effectLst/>
                        <a:latin typeface="+mn-lt"/>
                      </a:endParaRPr>
                    </a:p>
                  </a:txBody>
                  <a:tcPr marL="9525" marR="9525" marT="9525" marB="0" anchor="ctr"/>
                </a:tc>
                <a:tc>
                  <a:txBody>
                    <a:bodyPr/>
                    <a:lstStyle/>
                    <a:p>
                      <a:pPr algn="ctr" fontAlgn="b"/>
                      <a:r>
                        <a:rPr lang="en-US" sz="1100" b="1" u="none" strike="noStrike" dirty="0">
                          <a:solidFill>
                            <a:schemeClr val="tx1"/>
                          </a:solidFill>
                          <a:effectLst/>
                          <a:latin typeface="+mn-lt"/>
                        </a:rPr>
                        <a:t>Traffic To Website</a:t>
                      </a:r>
                      <a:endParaRPr lang="en-US" sz="1100" b="1" i="0" u="none" strike="noStrike" dirty="0">
                        <a:solidFill>
                          <a:schemeClr val="tx1"/>
                        </a:solidFill>
                        <a:effectLst/>
                        <a:latin typeface="+mn-lt"/>
                      </a:endParaRPr>
                    </a:p>
                  </a:txBody>
                  <a:tcPr marL="9525" marR="9525" marT="9525" marB="0" anchor="ctr"/>
                </a:tc>
                <a:tc>
                  <a:txBody>
                    <a:bodyPr/>
                    <a:lstStyle/>
                    <a:p>
                      <a:pPr algn="ctr" fontAlgn="b"/>
                      <a:r>
                        <a:rPr lang="en-US" sz="1100" b="1" u="none" strike="noStrike" dirty="0" smtClean="0">
                          <a:solidFill>
                            <a:schemeClr val="tx1"/>
                          </a:solidFill>
                          <a:effectLst/>
                          <a:latin typeface="+mn-lt"/>
                        </a:rPr>
                        <a:t>Fans </a:t>
                      </a:r>
                      <a:r>
                        <a:rPr lang="en-US" sz="1100" b="1" u="none" strike="noStrike" dirty="0">
                          <a:solidFill>
                            <a:schemeClr val="tx1"/>
                          </a:solidFill>
                          <a:effectLst/>
                          <a:latin typeface="+mn-lt"/>
                        </a:rPr>
                        <a:t>On Facebook</a:t>
                      </a:r>
                      <a:endParaRPr lang="en-US" sz="1100" b="1" i="0" u="none" strike="noStrike" dirty="0">
                        <a:solidFill>
                          <a:schemeClr val="tx1"/>
                        </a:solidFill>
                        <a:effectLst/>
                        <a:latin typeface="+mn-lt"/>
                      </a:endParaRPr>
                    </a:p>
                  </a:txBody>
                  <a:tcPr marL="9525" marR="9525" marT="9525" marB="0" anchor="ctr"/>
                </a:tc>
                <a:tc>
                  <a:txBody>
                    <a:bodyPr/>
                    <a:lstStyle/>
                    <a:p>
                      <a:pPr algn="ctr" fontAlgn="b"/>
                      <a:r>
                        <a:rPr lang="en-US" sz="1100" b="1" u="none" strike="noStrike" dirty="0">
                          <a:solidFill>
                            <a:schemeClr val="tx1"/>
                          </a:solidFill>
                          <a:effectLst/>
                          <a:latin typeface="+mn-lt"/>
                        </a:rPr>
                        <a:t>Views On YouTube</a:t>
                      </a:r>
                      <a:endParaRPr lang="en-US" sz="1100" b="1" i="0" u="none" strike="noStrike" dirty="0">
                        <a:solidFill>
                          <a:schemeClr val="tx1"/>
                        </a:solidFill>
                        <a:effectLst/>
                        <a:latin typeface="+mn-lt"/>
                      </a:endParaRPr>
                    </a:p>
                  </a:txBody>
                  <a:tcPr marL="9525" marR="9525" marT="9525" marB="0" anchor="ctr"/>
                </a:tc>
              </a:tr>
              <a:tr h="277209">
                <a:tc>
                  <a:txBody>
                    <a:bodyPr/>
                    <a:lstStyle/>
                    <a:p>
                      <a:pPr algn="ctr" fontAlgn="b"/>
                      <a:r>
                        <a:rPr lang="en-US" sz="1100" u="none" strike="noStrike" dirty="0">
                          <a:solidFill>
                            <a:schemeClr val="tx1"/>
                          </a:solidFill>
                          <a:effectLst/>
                          <a:latin typeface="+mn-lt"/>
                        </a:rPr>
                        <a:t>1</a:t>
                      </a:r>
                      <a:endParaRPr lang="en-US" sz="1100" b="0" i="0" u="none" strike="noStrike" dirty="0">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b="1" i="0" u="none" strike="noStrike" kern="1200" dirty="0" smtClean="0">
                          <a:solidFill>
                            <a:schemeClr val="tx1"/>
                          </a:solidFill>
                          <a:effectLst/>
                          <a:latin typeface="+mn-lt"/>
                          <a:ea typeface="+mn-ea"/>
                          <a:cs typeface="+mn-cs"/>
                        </a:rPr>
                        <a:t>Colombia</a:t>
                      </a:r>
                      <a:endParaRPr lang="en-US" sz="1100" b="1" i="0" u="none" strike="noStrike" kern="1200" dirty="0">
                        <a:solidFill>
                          <a:schemeClr val="tx1"/>
                        </a:solidFill>
                        <a:effectLst/>
                        <a:latin typeface="+mn-lt"/>
                        <a:ea typeface="+mn-ea"/>
                        <a:cs typeface="+mn-cs"/>
                      </a:endParaRPr>
                    </a:p>
                  </a:txBody>
                  <a:tcPr marL="9525" marR="9525" marT="9525" marB="0" anchor="b">
                    <a:solidFill>
                      <a:schemeClr val="accent4"/>
                    </a:solidFill>
                  </a:tcPr>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United</a:t>
                      </a:r>
                      <a:r>
                        <a:rPr lang="en-US" sz="1100" b="0" i="0" u="none" strike="noStrike" kern="1200" baseline="0" dirty="0" smtClean="0">
                          <a:solidFill>
                            <a:schemeClr val="tx1"/>
                          </a:solidFill>
                          <a:effectLst/>
                          <a:latin typeface="+mn-lt"/>
                          <a:ea typeface="+mn-ea"/>
                          <a:cs typeface="+mn-cs"/>
                        </a:rPr>
                        <a:t> States</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1" i="0" u="none" strike="noStrike" kern="1200" dirty="0" smtClean="0">
                          <a:solidFill>
                            <a:schemeClr val="tx1"/>
                          </a:solidFill>
                          <a:effectLst/>
                          <a:latin typeface="+mn-lt"/>
                          <a:ea typeface="+mn-ea"/>
                          <a:cs typeface="+mn-cs"/>
                        </a:rPr>
                        <a:t>South</a:t>
                      </a:r>
                      <a:r>
                        <a:rPr lang="en-US" sz="1100" b="1" i="0" u="none" strike="noStrike" kern="1200" baseline="0" dirty="0" smtClean="0">
                          <a:solidFill>
                            <a:schemeClr val="tx1"/>
                          </a:solidFill>
                          <a:effectLst/>
                          <a:latin typeface="+mn-lt"/>
                          <a:ea typeface="+mn-ea"/>
                          <a:cs typeface="+mn-cs"/>
                        </a:rPr>
                        <a:t> Korea</a:t>
                      </a:r>
                      <a:endParaRPr lang="en-US" sz="1100" b="1" i="0" u="none" strike="noStrike" kern="1200" dirty="0">
                        <a:solidFill>
                          <a:schemeClr val="tx1"/>
                        </a:solidFill>
                        <a:effectLst/>
                        <a:latin typeface="+mn-lt"/>
                        <a:ea typeface="+mn-ea"/>
                        <a:cs typeface="+mn-cs"/>
                      </a:endParaRPr>
                    </a:p>
                  </a:txBody>
                  <a:tcPr marL="9525" marR="9525" marT="9525" marB="0" anchor="b">
                    <a:solidFill>
                      <a:schemeClr val="accent3">
                        <a:lumMod val="20000"/>
                        <a:lumOff val="80000"/>
                      </a:schemeClr>
                    </a:solidFill>
                  </a:tcPr>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United</a:t>
                      </a:r>
                      <a:r>
                        <a:rPr lang="en-US" sz="1100" b="0" i="0" u="none" strike="noStrike" kern="1200" baseline="0" dirty="0" smtClean="0">
                          <a:solidFill>
                            <a:schemeClr val="tx1"/>
                          </a:solidFill>
                          <a:effectLst/>
                          <a:latin typeface="+mn-lt"/>
                          <a:ea typeface="+mn-ea"/>
                          <a:cs typeface="+mn-cs"/>
                        </a:rPr>
                        <a:t> States</a:t>
                      </a:r>
                    </a:p>
                  </a:txBody>
                  <a:tcPr marL="9525" marR="9525" marT="9525" marB="0" anchor="b"/>
                </a:tc>
              </a:tr>
              <a:tr h="277209">
                <a:tc>
                  <a:txBody>
                    <a:bodyPr/>
                    <a:lstStyle/>
                    <a:p>
                      <a:pPr algn="ctr" fontAlgn="b"/>
                      <a:r>
                        <a:rPr lang="en-US" sz="1100" u="none" strike="noStrike" dirty="0">
                          <a:solidFill>
                            <a:schemeClr val="tx1"/>
                          </a:solidFill>
                          <a:effectLst/>
                          <a:latin typeface="+mn-lt"/>
                        </a:rPr>
                        <a:t>2</a:t>
                      </a:r>
                      <a:endParaRPr lang="en-US" sz="1100" b="0" i="0" u="none" strike="noStrike" dirty="0">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Ecuador</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1" i="0" u="none" strike="noStrike" kern="1200" dirty="0" smtClean="0">
                          <a:solidFill>
                            <a:schemeClr val="tx1"/>
                          </a:solidFill>
                          <a:effectLst/>
                          <a:latin typeface="+mn-lt"/>
                          <a:ea typeface="+mn-ea"/>
                          <a:cs typeface="+mn-cs"/>
                        </a:rPr>
                        <a:t>Thailand</a:t>
                      </a:r>
                    </a:p>
                  </a:txBody>
                  <a:tcPr marL="9525" marR="9525" marT="9525" marB="0" anchor="b">
                    <a:solidFill>
                      <a:schemeClr val="accent3">
                        <a:lumMod val="40000"/>
                        <a:lumOff val="60000"/>
                      </a:schemeClr>
                    </a:solidFill>
                  </a:tcPr>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United States</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1" i="0" u="none" strike="noStrike" kern="1200" dirty="0" smtClean="0">
                          <a:solidFill>
                            <a:schemeClr val="tx1"/>
                          </a:solidFill>
                          <a:effectLst/>
                          <a:latin typeface="+mn-lt"/>
                          <a:ea typeface="+mn-ea"/>
                          <a:cs typeface="+mn-cs"/>
                        </a:rPr>
                        <a:t>Thailand</a:t>
                      </a:r>
                      <a:endParaRPr lang="en-US" sz="1100" b="1" i="0" u="none" strike="noStrike" kern="1200" dirty="0">
                        <a:solidFill>
                          <a:schemeClr val="tx1"/>
                        </a:solidFill>
                        <a:effectLst/>
                        <a:latin typeface="+mn-lt"/>
                        <a:ea typeface="+mn-ea"/>
                        <a:cs typeface="+mn-cs"/>
                      </a:endParaRPr>
                    </a:p>
                  </a:txBody>
                  <a:tcPr marL="9525" marR="9525" marT="9525" marB="0" anchor="b">
                    <a:solidFill>
                      <a:schemeClr val="accent3">
                        <a:lumMod val="40000"/>
                        <a:lumOff val="60000"/>
                      </a:schemeClr>
                    </a:solidFill>
                  </a:tcPr>
                </a:tc>
              </a:tr>
              <a:tr h="277209">
                <a:tc>
                  <a:txBody>
                    <a:bodyPr/>
                    <a:lstStyle/>
                    <a:p>
                      <a:pPr algn="ctr" fontAlgn="b"/>
                      <a:r>
                        <a:rPr lang="en-US" sz="1100" u="none" strike="noStrike" dirty="0">
                          <a:solidFill>
                            <a:schemeClr val="tx1"/>
                          </a:solidFill>
                          <a:effectLst/>
                          <a:latin typeface="+mn-lt"/>
                        </a:rPr>
                        <a:t>3</a:t>
                      </a:r>
                      <a:endParaRPr lang="en-US" sz="1100" b="0" i="0" u="none" strike="noStrike" dirty="0">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b="1" i="0" u="none" strike="noStrike" kern="1200" dirty="0" smtClean="0">
                          <a:solidFill>
                            <a:schemeClr val="tx1"/>
                          </a:solidFill>
                          <a:effectLst/>
                          <a:latin typeface="+mn-lt"/>
                          <a:ea typeface="+mn-ea"/>
                          <a:cs typeface="+mn-cs"/>
                        </a:rPr>
                        <a:t>Thailand</a:t>
                      </a:r>
                      <a:endParaRPr lang="en-US" sz="1100" b="1" i="0" u="none" strike="noStrike" kern="1200" dirty="0">
                        <a:solidFill>
                          <a:schemeClr val="tx1"/>
                        </a:solidFill>
                        <a:effectLst/>
                        <a:latin typeface="+mn-lt"/>
                        <a:ea typeface="+mn-ea"/>
                        <a:cs typeface="+mn-cs"/>
                      </a:endParaRPr>
                    </a:p>
                  </a:txBody>
                  <a:tcPr marL="9525" marR="9525" marT="9525" marB="0" anchor="b">
                    <a:solidFill>
                      <a:schemeClr val="accent3">
                        <a:lumMod val="40000"/>
                        <a:lumOff val="60000"/>
                      </a:schemeClr>
                    </a:solidFill>
                  </a:tcPr>
                </a:tc>
                <a:tc>
                  <a:txBody>
                    <a:bodyPr/>
                    <a:lstStyle/>
                    <a:p>
                      <a:pPr marL="0" algn="l" defTabSz="457200" rtl="0" eaLnBrk="1" fontAlgn="b" latinLnBrk="0" hangingPunct="1"/>
                      <a:r>
                        <a:rPr lang="en-US" sz="1100" b="1" i="0" u="none" strike="noStrike" kern="1200" dirty="0" smtClean="0">
                          <a:solidFill>
                            <a:schemeClr val="tx1"/>
                          </a:solidFill>
                          <a:effectLst/>
                          <a:latin typeface="+mn-lt"/>
                          <a:ea typeface="+mn-ea"/>
                          <a:cs typeface="+mn-cs"/>
                        </a:rPr>
                        <a:t>Turkey</a:t>
                      </a:r>
                      <a:endParaRPr lang="en-US" sz="1100" b="1" i="0" u="none" strike="noStrike" kern="1200" dirty="0">
                        <a:solidFill>
                          <a:schemeClr val="tx1"/>
                        </a:solidFill>
                        <a:effectLst/>
                        <a:latin typeface="+mn-lt"/>
                        <a:ea typeface="+mn-ea"/>
                        <a:cs typeface="+mn-cs"/>
                      </a:endParaRPr>
                    </a:p>
                  </a:txBody>
                  <a:tcPr marL="9525" marR="9525" marT="9525" marB="0" anchor="b">
                    <a:solidFill>
                      <a:schemeClr val="accent6">
                        <a:lumMod val="40000"/>
                        <a:lumOff val="60000"/>
                      </a:schemeClr>
                    </a:solidFill>
                  </a:tcPr>
                </a:tc>
                <a:tc>
                  <a:txBody>
                    <a:bodyPr/>
                    <a:lstStyle/>
                    <a:p>
                      <a:pPr marL="0" algn="l" defTabSz="457200" rtl="0" eaLnBrk="1" fontAlgn="b" latinLnBrk="0" hangingPunct="1"/>
                      <a:r>
                        <a:rPr lang="en-US" sz="1100" b="1" i="0" u="none" strike="noStrike" kern="1200" dirty="0" smtClean="0">
                          <a:solidFill>
                            <a:schemeClr val="tx1"/>
                          </a:solidFill>
                          <a:effectLst/>
                          <a:latin typeface="+mn-lt"/>
                          <a:ea typeface="+mn-ea"/>
                          <a:cs typeface="+mn-cs"/>
                        </a:rPr>
                        <a:t>Thailand</a:t>
                      </a:r>
                      <a:endParaRPr lang="en-US" sz="1100" b="1" i="0" u="none" strike="noStrike" kern="1200" dirty="0">
                        <a:solidFill>
                          <a:schemeClr val="tx1"/>
                        </a:solidFill>
                        <a:effectLst/>
                        <a:latin typeface="+mn-lt"/>
                        <a:ea typeface="+mn-ea"/>
                        <a:cs typeface="+mn-cs"/>
                      </a:endParaRPr>
                    </a:p>
                  </a:txBody>
                  <a:tcPr marL="9525" marR="9525" marT="9525" marB="0" anchor="b">
                    <a:solidFill>
                      <a:schemeClr val="accent3">
                        <a:lumMod val="40000"/>
                        <a:lumOff val="60000"/>
                      </a:schemeClr>
                    </a:solidFill>
                  </a:tcPr>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Japan</a:t>
                      </a:r>
                      <a:endParaRPr lang="en-US" sz="1100" b="0" i="0" u="none" strike="noStrike" kern="1200" dirty="0">
                        <a:solidFill>
                          <a:schemeClr val="tx1"/>
                        </a:solidFill>
                        <a:effectLst/>
                        <a:latin typeface="+mn-lt"/>
                        <a:ea typeface="+mn-ea"/>
                        <a:cs typeface="+mn-cs"/>
                      </a:endParaRPr>
                    </a:p>
                  </a:txBody>
                  <a:tcPr marL="9525" marR="9525" marT="9525" marB="0" anchor="b"/>
                </a:tc>
              </a:tr>
              <a:tr h="277209">
                <a:tc>
                  <a:txBody>
                    <a:bodyPr/>
                    <a:lstStyle/>
                    <a:p>
                      <a:pPr algn="ctr" fontAlgn="b"/>
                      <a:r>
                        <a:rPr lang="en-US" sz="1100" u="none" strike="noStrike" dirty="0">
                          <a:solidFill>
                            <a:schemeClr val="tx1"/>
                          </a:solidFill>
                          <a:effectLst/>
                          <a:latin typeface="+mn-lt"/>
                        </a:rPr>
                        <a:t>4</a:t>
                      </a:r>
                      <a:endParaRPr lang="en-US" sz="1100" b="0" i="0" u="none" strike="noStrike" dirty="0">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Mexico</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1" i="0" u="none" strike="noStrike" kern="1200" dirty="0" smtClean="0">
                          <a:solidFill>
                            <a:schemeClr val="tx1"/>
                          </a:solidFill>
                          <a:effectLst/>
                          <a:latin typeface="+mn-lt"/>
                          <a:ea typeface="+mn-ea"/>
                          <a:cs typeface="+mn-cs"/>
                        </a:rPr>
                        <a:t>Colombia</a:t>
                      </a:r>
                      <a:endParaRPr lang="en-US" sz="1100" b="1" i="0" u="none" strike="noStrike" kern="1200" dirty="0">
                        <a:solidFill>
                          <a:schemeClr val="tx1"/>
                        </a:solidFill>
                        <a:effectLst/>
                        <a:latin typeface="+mn-lt"/>
                        <a:ea typeface="+mn-ea"/>
                        <a:cs typeface="+mn-cs"/>
                      </a:endParaRPr>
                    </a:p>
                  </a:txBody>
                  <a:tcPr marL="9525" marR="9525" marT="9525" marB="0" anchor="b">
                    <a:solidFill>
                      <a:schemeClr val="accent4"/>
                    </a:solidFill>
                  </a:tcPr>
                </a:tc>
                <a:tc>
                  <a:txBody>
                    <a:bodyPr/>
                    <a:lstStyle/>
                    <a:p>
                      <a:pPr marL="0" algn="l" defTabSz="457200" rtl="0" eaLnBrk="1" fontAlgn="b" latinLnBrk="0" hangingPunct="1"/>
                      <a:r>
                        <a:rPr lang="en-US" sz="1100" b="1" i="0" u="none" strike="noStrike" kern="1200" dirty="0" smtClean="0">
                          <a:solidFill>
                            <a:schemeClr val="tx1"/>
                          </a:solidFill>
                          <a:effectLst/>
                          <a:latin typeface="+mn-lt"/>
                          <a:ea typeface="+mn-ea"/>
                          <a:cs typeface="+mn-cs"/>
                        </a:rPr>
                        <a:t>Colombia</a:t>
                      </a:r>
                      <a:endParaRPr lang="en-US" sz="1100" b="1" i="0" u="none" strike="noStrike" kern="1200" dirty="0">
                        <a:solidFill>
                          <a:schemeClr val="tx1"/>
                        </a:solidFill>
                        <a:effectLst/>
                        <a:latin typeface="+mn-lt"/>
                        <a:ea typeface="+mn-ea"/>
                        <a:cs typeface="+mn-cs"/>
                      </a:endParaRPr>
                    </a:p>
                  </a:txBody>
                  <a:tcPr marL="9525" marR="9525" marT="9525" marB="0" anchor="b">
                    <a:solidFill>
                      <a:schemeClr val="accent4"/>
                    </a:solidFill>
                  </a:tcPr>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Canada</a:t>
                      </a:r>
                      <a:endParaRPr lang="en-US" sz="1100" b="0" i="0" u="none" strike="noStrike" kern="1200" dirty="0">
                        <a:solidFill>
                          <a:schemeClr val="tx1"/>
                        </a:solidFill>
                        <a:effectLst/>
                        <a:latin typeface="+mn-lt"/>
                        <a:ea typeface="+mn-ea"/>
                        <a:cs typeface="+mn-cs"/>
                      </a:endParaRPr>
                    </a:p>
                  </a:txBody>
                  <a:tcPr marL="9525" marR="9525" marT="9525" marB="0" anchor="b"/>
                </a:tc>
              </a:tr>
              <a:tr h="277209">
                <a:tc>
                  <a:txBody>
                    <a:bodyPr/>
                    <a:lstStyle/>
                    <a:p>
                      <a:pPr algn="ctr" fontAlgn="b"/>
                      <a:r>
                        <a:rPr lang="en-US" sz="1100" u="none" strike="noStrike" dirty="0">
                          <a:solidFill>
                            <a:schemeClr val="tx1"/>
                          </a:solidFill>
                          <a:effectLst/>
                          <a:latin typeface="+mn-lt"/>
                        </a:rPr>
                        <a:t>5</a:t>
                      </a:r>
                      <a:endParaRPr lang="en-US" sz="1100" b="0" i="0" u="none" strike="noStrike" dirty="0">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Poland</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1" i="0" u="none" strike="noStrike" kern="1200" dirty="0" smtClean="0">
                          <a:solidFill>
                            <a:schemeClr val="tx1"/>
                          </a:solidFill>
                          <a:effectLst/>
                          <a:latin typeface="+mn-lt"/>
                          <a:ea typeface="+mn-ea"/>
                          <a:cs typeface="+mn-cs"/>
                        </a:rPr>
                        <a:t>South Korea</a:t>
                      </a:r>
                      <a:endParaRPr lang="en-US" sz="1100" b="1" i="0" u="none" strike="noStrike" kern="1200" dirty="0">
                        <a:solidFill>
                          <a:schemeClr val="tx1"/>
                        </a:solidFill>
                        <a:effectLst/>
                        <a:latin typeface="+mn-lt"/>
                        <a:ea typeface="+mn-ea"/>
                        <a:cs typeface="+mn-cs"/>
                      </a:endParaRPr>
                    </a:p>
                  </a:txBody>
                  <a:tcPr marL="9525" marR="9525" marT="9525" marB="0" anchor="b">
                    <a:solidFill>
                      <a:schemeClr val="accent3">
                        <a:lumMod val="20000"/>
                        <a:lumOff val="80000"/>
                      </a:schemeClr>
                    </a:solidFill>
                  </a:tcPr>
                </a:tc>
                <a:tc>
                  <a:txBody>
                    <a:bodyPr/>
                    <a:lstStyle/>
                    <a:p>
                      <a:pPr marL="0" algn="l" defTabSz="457200" rtl="0" eaLnBrk="1" fontAlgn="b" latinLnBrk="0" hangingPunct="1"/>
                      <a:r>
                        <a:rPr lang="en-US" sz="1100" b="1" i="0" u="none" strike="noStrike" kern="1200" dirty="0" smtClean="0">
                          <a:solidFill>
                            <a:schemeClr val="tx1"/>
                          </a:solidFill>
                          <a:effectLst/>
                          <a:latin typeface="+mn-lt"/>
                          <a:ea typeface="+mn-ea"/>
                          <a:cs typeface="+mn-cs"/>
                        </a:rPr>
                        <a:t>Turkey</a:t>
                      </a:r>
                      <a:endParaRPr lang="en-US" sz="1100" b="1" i="0" u="none" strike="noStrike" kern="1200" dirty="0">
                        <a:solidFill>
                          <a:schemeClr val="tx1"/>
                        </a:solidFill>
                        <a:effectLst/>
                        <a:latin typeface="+mn-lt"/>
                        <a:ea typeface="+mn-ea"/>
                        <a:cs typeface="+mn-cs"/>
                      </a:endParaRPr>
                    </a:p>
                  </a:txBody>
                  <a:tcPr marL="9525" marR="9525" marT="9525" marB="0" anchor="b">
                    <a:solidFill>
                      <a:schemeClr val="accent6">
                        <a:lumMod val="40000"/>
                        <a:lumOff val="60000"/>
                      </a:schemeClr>
                    </a:solidFill>
                  </a:tcPr>
                </a:tc>
                <a:tc>
                  <a:txBody>
                    <a:bodyPr/>
                    <a:lstStyle/>
                    <a:p>
                      <a:pPr marL="0" algn="l" defTabSz="457200" rtl="0" eaLnBrk="1" fontAlgn="b" latinLnBrk="0" hangingPunct="1"/>
                      <a:r>
                        <a:rPr lang="en-US" sz="1100" b="1" i="0" u="none" strike="noStrike" kern="1200" dirty="0" smtClean="0">
                          <a:solidFill>
                            <a:schemeClr val="tx1"/>
                          </a:solidFill>
                          <a:effectLst/>
                          <a:latin typeface="+mn-lt"/>
                          <a:ea typeface="+mn-ea"/>
                          <a:cs typeface="+mn-cs"/>
                        </a:rPr>
                        <a:t>Turkey</a:t>
                      </a:r>
                      <a:endParaRPr lang="en-US" sz="1100" b="1" i="0" u="none" strike="noStrike" kern="1200" dirty="0">
                        <a:solidFill>
                          <a:schemeClr val="tx1"/>
                        </a:solidFill>
                        <a:effectLst/>
                        <a:latin typeface="+mn-lt"/>
                        <a:ea typeface="+mn-ea"/>
                        <a:cs typeface="+mn-cs"/>
                      </a:endParaRPr>
                    </a:p>
                  </a:txBody>
                  <a:tcPr marL="9525" marR="9525" marT="9525" marB="0" anchor="b">
                    <a:solidFill>
                      <a:schemeClr val="accent6">
                        <a:lumMod val="40000"/>
                        <a:lumOff val="60000"/>
                      </a:schemeClr>
                    </a:solidFill>
                  </a:tcPr>
                </a:tc>
              </a:tr>
              <a:tr h="277209">
                <a:tc>
                  <a:txBody>
                    <a:bodyPr/>
                    <a:lstStyle/>
                    <a:p>
                      <a:pPr algn="ctr" fontAlgn="b"/>
                      <a:r>
                        <a:rPr lang="en-US" sz="1100" u="none" strike="noStrike" dirty="0">
                          <a:solidFill>
                            <a:schemeClr val="tx1"/>
                          </a:solidFill>
                          <a:effectLst/>
                          <a:latin typeface="+mn-lt"/>
                        </a:rPr>
                        <a:t>6</a:t>
                      </a:r>
                      <a:endParaRPr lang="en-US" sz="1100" b="0" i="0" u="none" strike="noStrike" dirty="0">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b="1" i="0" u="none" strike="noStrike" kern="1200" dirty="0" smtClean="0">
                          <a:solidFill>
                            <a:schemeClr val="tx1"/>
                          </a:solidFill>
                          <a:effectLst/>
                          <a:latin typeface="+mn-lt"/>
                          <a:ea typeface="+mn-ea"/>
                          <a:cs typeface="+mn-cs"/>
                        </a:rPr>
                        <a:t>Turkey</a:t>
                      </a:r>
                      <a:endParaRPr lang="en-US" sz="1100" b="1" i="0" u="none" strike="noStrike" kern="1200" dirty="0">
                        <a:solidFill>
                          <a:schemeClr val="tx1"/>
                        </a:solidFill>
                        <a:effectLst/>
                        <a:latin typeface="+mn-lt"/>
                        <a:ea typeface="+mn-ea"/>
                        <a:cs typeface="+mn-cs"/>
                      </a:endParaRPr>
                    </a:p>
                  </a:txBody>
                  <a:tcPr marL="9525" marR="9525" marT="9525" marB="0" anchor="b">
                    <a:solidFill>
                      <a:schemeClr val="accent6">
                        <a:lumMod val="40000"/>
                        <a:lumOff val="60000"/>
                      </a:schemeClr>
                    </a:solidFill>
                  </a:tcPr>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Canada</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Egypt</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1" i="0" u="none" strike="noStrike" kern="1200" dirty="0" smtClean="0">
                          <a:solidFill>
                            <a:schemeClr val="tx1"/>
                          </a:solidFill>
                          <a:effectLst/>
                          <a:latin typeface="+mn-lt"/>
                          <a:ea typeface="+mn-ea"/>
                          <a:cs typeface="+mn-cs"/>
                        </a:rPr>
                        <a:t>Colombia</a:t>
                      </a:r>
                      <a:endParaRPr lang="en-US" sz="1100" b="1" i="0" u="none" strike="noStrike" kern="1200" dirty="0">
                        <a:solidFill>
                          <a:schemeClr val="tx1"/>
                        </a:solidFill>
                        <a:effectLst/>
                        <a:latin typeface="+mn-lt"/>
                        <a:ea typeface="+mn-ea"/>
                        <a:cs typeface="+mn-cs"/>
                      </a:endParaRPr>
                    </a:p>
                  </a:txBody>
                  <a:tcPr marL="9525" marR="9525" marT="9525" marB="0" anchor="b">
                    <a:solidFill>
                      <a:schemeClr val="accent4"/>
                    </a:solidFill>
                  </a:tcPr>
                </a:tc>
              </a:tr>
              <a:tr h="277209">
                <a:tc>
                  <a:txBody>
                    <a:bodyPr/>
                    <a:lstStyle/>
                    <a:p>
                      <a:pPr algn="ctr" fontAlgn="b"/>
                      <a:r>
                        <a:rPr lang="en-US" sz="1100" u="none" strike="noStrike">
                          <a:solidFill>
                            <a:schemeClr val="tx1"/>
                          </a:solidFill>
                          <a:effectLst/>
                          <a:latin typeface="+mn-lt"/>
                        </a:rPr>
                        <a:t>7</a:t>
                      </a:r>
                      <a:endParaRPr lang="en-US" sz="1100" b="0" i="0" u="none" strike="noStrike">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b="1" i="0" u="none" strike="noStrike" kern="1200" dirty="0" smtClean="0">
                          <a:solidFill>
                            <a:schemeClr val="tx1"/>
                          </a:solidFill>
                          <a:effectLst/>
                          <a:latin typeface="+mn-lt"/>
                          <a:ea typeface="+mn-ea"/>
                          <a:cs typeface="+mn-cs"/>
                        </a:rPr>
                        <a:t>South Korea</a:t>
                      </a:r>
                      <a:endParaRPr lang="en-US" sz="1100" b="1" i="0" u="none" strike="noStrike" kern="1200" dirty="0">
                        <a:solidFill>
                          <a:schemeClr val="tx1"/>
                        </a:solidFill>
                        <a:effectLst/>
                        <a:latin typeface="+mn-lt"/>
                        <a:ea typeface="+mn-ea"/>
                        <a:cs typeface="+mn-cs"/>
                      </a:endParaRPr>
                    </a:p>
                  </a:txBody>
                  <a:tcPr marL="9525" marR="9525" marT="9525" marB="0" anchor="b">
                    <a:solidFill>
                      <a:schemeClr val="accent3">
                        <a:lumMod val="20000"/>
                        <a:lumOff val="80000"/>
                      </a:schemeClr>
                    </a:solidFill>
                  </a:tcPr>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Japan</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Pakistan</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Vietnam</a:t>
                      </a:r>
                      <a:endParaRPr lang="en-US" sz="1100" b="0" i="0" u="none" strike="noStrike" kern="1200" dirty="0">
                        <a:solidFill>
                          <a:schemeClr val="tx1"/>
                        </a:solidFill>
                        <a:effectLst/>
                        <a:latin typeface="+mn-lt"/>
                        <a:ea typeface="+mn-ea"/>
                        <a:cs typeface="+mn-cs"/>
                      </a:endParaRPr>
                    </a:p>
                  </a:txBody>
                  <a:tcPr marL="9525" marR="9525" marT="9525" marB="0" anchor="b"/>
                </a:tc>
              </a:tr>
              <a:tr h="277209">
                <a:tc>
                  <a:txBody>
                    <a:bodyPr/>
                    <a:lstStyle/>
                    <a:p>
                      <a:pPr algn="ctr" fontAlgn="b"/>
                      <a:r>
                        <a:rPr lang="en-US" sz="1100" u="none" strike="noStrike">
                          <a:solidFill>
                            <a:schemeClr val="tx1"/>
                          </a:solidFill>
                          <a:effectLst/>
                          <a:latin typeface="+mn-lt"/>
                        </a:rPr>
                        <a:t>8</a:t>
                      </a:r>
                      <a:endParaRPr lang="en-US" sz="1100" b="0" i="0" u="none" strike="noStrike">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Dominican Republic</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Brazil</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Indonesia</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1" i="0" u="none" strike="noStrike" kern="1200" dirty="0" smtClean="0">
                          <a:solidFill>
                            <a:schemeClr val="tx1"/>
                          </a:solidFill>
                          <a:effectLst/>
                          <a:latin typeface="+mn-lt"/>
                          <a:ea typeface="+mn-ea"/>
                          <a:cs typeface="+mn-cs"/>
                        </a:rPr>
                        <a:t>South Korea</a:t>
                      </a:r>
                      <a:endParaRPr lang="en-US" sz="1100" b="1" i="0" u="none" strike="noStrike" kern="1200" dirty="0">
                        <a:solidFill>
                          <a:schemeClr val="tx1"/>
                        </a:solidFill>
                        <a:effectLst/>
                        <a:latin typeface="+mn-lt"/>
                        <a:ea typeface="+mn-ea"/>
                        <a:cs typeface="+mn-cs"/>
                      </a:endParaRPr>
                    </a:p>
                  </a:txBody>
                  <a:tcPr marL="9525" marR="9525" marT="9525" marB="0" anchor="b">
                    <a:solidFill>
                      <a:schemeClr val="accent3">
                        <a:lumMod val="20000"/>
                        <a:lumOff val="80000"/>
                      </a:schemeClr>
                    </a:solidFill>
                  </a:tcPr>
                </a:tc>
              </a:tr>
              <a:tr h="277209">
                <a:tc>
                  <a:txBody>
                    <a:bodyPr/>
                    <a:lstStyle/>
                    <a:p>
                      <a:pPr algn="ctr" fontAlgn="b"/>
                      <a:r>
                        <a:rPr lang="en-US" sz="1100" u="none" strike="noStrike" dirty="0">
                          <a:solidFill>
                            <a:schemeClr val="tx1"/>
                          </a:solidFill>
                          <a:effectLst/>
                          <a:latin typeface="+mn-lt"/>
                        </a:rPr>
                        <a:t>9</a:t>
                      </a:r>
                      <a:endParaRPr lang="en-US" sz="1100" b="0" i="0" u="none" strike="noStrike" dirty="0">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China</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Mexico</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Algeria</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Ecuador</a:t>
                      </a:r>
                      <a:endParaRPr lang="en-US" sz="1100" b="0" i="0" u="none" strike="noStrike" kern="1200" dirty="0">
                        <a:solidFill>
                          <a:schemeClr val="tx1"/>
                        </a:solidFill>
                        <a:effectLst/>
                        <a:latin typeface="+mn-lt"/>
                        <a:ea typeface="+mn-ea"/>
                        <a:cs typeface="+mn-cs"/>
                      </a:endParaRPr>
                    </a:p>
                  </a:txBody>
                  <a:tcPr marL="9525" marR="9525" marT="9525" marB="0" anchor="b"/>
                </a:tc>
              </a:tr>
              <a:tr h="277209">
                <a:tc>
                  <a:txBody>
                    <a:bodyPr/>
                    <a:lstStyle/>
                    <a:p>
                      <a:pPr algn="ctr" fontAlgn="b"/>
                      <a:r>
                        <a:rPr lang="en-US" sz="1100" u="none" strike="noStrike" dirty="0">
                          <a:solidFill>
                            <a:schemeClr val="tx1"/>
                          </a:solidFill>
                          <a:effectLst/>
                          <a:latin typeface="+mn-lt"/>
                        </a:rPr>
                        <a:t>10</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Peru</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Ecuador</a:t>
                      </a:r>
                      <a:endParaRPr lang="en-US" sz="1100" b="0" i="0" u="none" strike="noStrike" dirty="0">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u="none" strike="noStrike" kern="1200" dirty="0" smtClean="0">
                          <a:solidFill>
                            <a:schemeClr val="tx1"/>
                          </a:solidFill>
                          <a:effectLst/>
                          <a:latin typeface="+mn-lt"/>
                          <a:ea typeface="+mn-ea"/>
                          <a:cs typeface="+mn-cs"/>
                        </a:rPr>
                        <a:t>Ecuador</a:t>
                      </a:r>
                      <a:endParaRPr lang="en-US" sz="1100" u="none" strike="noStrike" kern="1200" dirty="0">
                        <a:solidFill>
                          <a:schemeClr val="tx1"/>
                        </a:solidFill>
                        <a:effectLst/>
                        <a:latin typeface="+mn-lt"/>
                        <a:ea typeface="+mn-ea"/>
                        <a:cs typeface="+mn-cs"/>
                      </a:endParaRPr>
                    </a:p>
                  </a:txBody>
                  <a:tcPr marL="9525" marR="9525" marT="9525" marB="0" anchor="b"/>
                </a:tc>
                <a:tc>
                  <a:txBody>
                    <a:bodyPr/>
                    <a:lstStyle/>
                    <a:p>
                      <a:pPr algn="l" fontAlgn="b"/>
                      <a:r>
                        <a:rPr lang="en-US" sz="1100" b="0" i="0" u="none" strike="noStrike" dirty="0" smtClean="0">
                          <a:solidFill>
                            <a:schemeClr val="tx1"/>
                          </a:solidFill>
                          <a:effectLst/>
                          <a:latin typeface="+mn-lt"/>
                        </a:rPr>
                        <a:t>Egypt</a:t>
                      </a:r>
                      <a:endParaRPr lang="en-US" sz="1100" b="0" i="0" u="none" strike="noStrike" dirty="0">
                        <a:solidFill>
                          <a:schemeClr val="tx1"/>
                        </a:solidFill>
                        <a:effectLst/>
                        <a:latin typeface="+mn-lt"/>
                      </a:endParaRPr>
                    </a:p>
                  </a:txBody>
                  <a:tcPr marL="9525" marR="9525" marT="9525" marB="0" anchor="b"/>
                </a:tc>
              </a:tr>
              <a:tr h="277209">
                <a:tc>
                  <a:txBody>
                    <a:bodyPr/>
                    <a:lstStyle/>
                    <a:p>
                      <a:pPr algn="ctr" fontAlgn="b"/>
                      <a:r>
                        <a:rPr lang="en-US" sz="1100" u="none" strike="noStrike" dirty="0">
                          <a:solidFill>
                            <a:schemeClr val="tx1"/>
                          </a:solidFill>
                          <a:effectLst/>
                          <a:latin typeface="+mn-lt"/>
                        </a:rPr>
                        <a:t>11</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Brazil</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China</a:t>
                      </a:r>
                      <a:endParaRPr lang="en-US" sz="1100" b="0" i="0" u="none" strike="noStrike" dirty="0">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u="none" strike="noStrike" kern="1200" dirty="0" smtClean="0">
                          <a:solidFill>
                            <a:schemeClr val="tx1"/>
                          </a:solidFill>
                          <a:effectLst/>
                          <a:latin typeface="+mn-lt"/>
                          <a:ea typeface="+mn-ea"/>
                          <a:cs typeface="+mn-cs"/>
                        </a:rPr>
                        <a:t>Mexico</a:t>
                      </a:r>
                      <a:endParaRPr lang="en-US" sz="1100" u="none" strike="noStrike" kern="1200" dirty="0">
                        <a:solidFill>
                          <a:schemeClr val="tx1"/>
                        </a:solidFill>
                        <a:effectLst/>
                        <a:latin typeface="+mn-lt"/>
                        <a:ea typeface="+mn-ea"/>
                        <a:cs typeface="+mn-cs"/>
                      </a:endParaRPr>
                    </a:p>
                  </a:txBody>
                  <a:tcPr marL="9525" marR="9525" marT="9525" marB="0" anchor="b"/>
                </a:tc>
                <a:tc>
                  <a:txBody>
                    <a:bodyPr/>
                    <a:lstStyle/>
                    <a:p>
                      <a:pPr algn="l" fontAlgn="b"/>
                      <a:r>
                        <a:rPr lang="en-US" sz="1100" b="0" i="0" u="none" strike="noStrike" dirty="0" smtClean="0">
                          <a:solidFill>
                            <a:schemeClr val="tx1"/>
                          </a:solidFill>
                          <a:effectLst/>
                          <a:latin typeface="+mn-lt"/>
                        </a:rPr>
                        <a:t>Brazil</a:t>
                      </a:r>
                      <a:endParaRPr lang="en-US" sz="1100" b="0" i="0" u="none" strike="noStrike" dirty="0">
                        <a:solidFill>
                          <a:schemeClr val="tx1"/>
                        </a:solidFill>
                        <a:effectLst/>
                        <a:latin typeface="+mn-lt"/>
                      </a:endParaRPr>
                    </a:p>
                  </a:txBody>
                  <a:tcPr marL="9525" marR="9525" marT="9525" marB="0" anchor="b"/>
                </a:tc>
              </a:tr>
              <a:tr h="277209">
                <a:tc>
                  <a:txBody>
                    <a:bodyPr/>
                    <a:lstStyle/>
                    <a:p>
                      <a:pPr algn="ctr" fontAlgn="b"/>
                      <a:r>
                        <a:rPr lang="en-US" sz="1100" u="none" strike="noStrike" dirty="0">
                          <a:solidFill>
                            <a:schemeClr val="tx1"/>
                          </a:solidFill>
                          <a:effectLst/>
                          <a:latin typeface="+mn-lt"/>
                        </a:rPr>
                        <a:t>12</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Bangladesh</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Taiwan</a:t>
                      </a:r>
                      <a:endParaRPr lang="en-US" sz="1100" b="0" i="0" u="none" strike="noStrike" dirty="0">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u="none" strike="noStrike" kern="1200" dirty="0" smtClean="0">
                          <a:solidFill>
                            <a:schemeClr val="tx1"/>
                          </a:solidFill>
                          <a:effectLst/>
                          <a:latin typeface="+mn-lt"/>
                          <a:ea typeface="+mn-ea"/>
                          <a:cs typeface="+mn-cs"/>
                        </a:rPr>
                        <a:t>Brazil</a:t>
                      </a:r>
                      <a:endParaRPr lang="en-US" sz="1100" u="none" strike="noStrike" kern="1200" dirty="0">
                        <a:solidFill>
                          <a:schemeClr val="tx1"/>
                        </a:solidFill>
                        <a:effectLst/>
                        <a:latin typeface="+mn-lt"/>
                        <a:ea typeface="+mn-ea"/>
                        <a:cs typeface="+mn-cs"/>
                      </a:endParaRPr>
                    </a:p>
                  </a:txBody>
                  <a:tcPr marL="9525" marR="9525" marT="9525" marB="0" anchor="b"/>
                </a:tc>
                <a:tc>
                  <a:txBody>
                    <a:bodyPr/>
                    <a:lstStyle/>
                    <a:p>
                      <a:pPr algn="l" fontAlgn="b"/>
                      <a:r>
                        <a:rPr lang="en-US" sz="1100" b="0" i="0" u="none" strike="noStrike" dirty="0" smtClean="0">
                          <a:solidFill>
                            <a:schemeClr val="tx1"/>
                          </a:solidFill>
                          <a:effectLst/>
                          <a:latin typeface="+mn-lt"/>
                        </a:rPr>
                        <a:t>Mexico</a:t>
                      </a:r>
                      <a:endParaRPr lang="en-US" sz="1100" b="0" i="0" u="none" strike="noStrike" dirty="0">
                        <a:solidFill>
                          <a:schemeClr val="tx1"/>
                        </a:solidFill>
                        <a:effectLst/>
                        <a:latin typeface="+mn-lt"/>
                      </a:endParaRPr>
                    </a:p>
                  </a:txBody>
                  <a:tcPr marL="9525" marR="9525" marT="9525" marB="0" anchor="b"/>
                </a:tc>
              </a:tr>
              <a:tr h="277209">
                <a:tc>
                  <a:txBody>
                    <a:bodyPr/>
                    <a:lstStyle/>
                    <a:p>
                      <a:pPr algn="ctr" fontAlgn="b"/>
                      <a:r>
                        <a:rPr lang="en-US" sz="1100" u="none" strike="noStrike" dirty="0">
                          <a:solidFill>
                            <a:schemeClr val="tx1"/>
                          </a:solidFill>
                          <a:effectLst/>
                          <a:latin typeface="+mn-lt"/>
                        </a:rPr>
                        <a:t>13</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United States</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Dominican Republic</a:t>
                      </a:r>
                      <a:endParaRPr lang="en-US" sz="1100" b="0" i="0" u="none" strike="noStrike" dirty="0">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u="none" strike="noStrike" kern="1200" dirty="0" smtClean="0">
                          <a:solidFill>
                            <a:schemeClr val="tx1"/>
                          </a:solidFill>
                          <a:effectLst/>
                          <a:latin typeface="+mn-lt"/>
                          <a:ea typeface="+mn-ea"/>
                          <a:cs typeface="+mn-cs"/>
                        </a:rPr>
                        <a:t>Peru</a:t>
                      </a:r>
                      <a:endParaRPr lang="en-US" sz="1100" u="none" strike="noStrike" kern="1200" dirty="0">
                        <a:solidFill>
                          <a:schemeClr val="tx1"/>
                        </a:solidFill>
                        <a:effectLst/>
                        <a:latin typeface="+mn-lt"/>
                        <a:ea typeface="+mn-ea"/>
                        <a:cs typeface="+mn-cs"/>
                      </a:endParaRPr>
                    </a:p>
                  </a:txBody>
                  <a:tcPr marL="9525" marR="9525" marT="9525" marB="0" anchor="b"/>
                </a:tc>
                <a:tc>
                  <a:txBody>
                    <a:bodyPr/>
                    <a:lstStyle/>
                    <a:p>
                      <a:pPr algn="l" fontAlgn="b"/>
                      <a:r>
                        <a:rPr lang="en-US" sz="1100" b="0" i="0" u="none" strike="noStrike" dirty="0" smtClean="0">
                          <a:solidFill>
                            <a:schemeClr val="tx1"/>
                          </a:solidFill>
                          <a:effectLst/>
                          <a:latin typeface="+mn-lt"/>
                        </a:rPr>
                        <a:t>Cambodia</a:t>
                      </a:r>
                      <a:endParaRPr lang="en-US" sz="1100" b="0" i="0" u="none" strike="noStrike" dirty="0">
                        <a:solidFill>
                          <a:schemeClr val="tx1"/>
                        </a:solidFill>
                        <a:effectLst/>
                        <a:latin typeface="+mn-lt"/>
                      </a:endParaRPr>
                    </a:p>
                  </a:txBody>
                  <a:tcPr marL="9525" marR="9525" marT="9525" marB="0" anchor="b"/>
                </a:tc>
              </a:tr>
              <a:tr h="277209">
                <a:tc>
                  <a:txBody>
                    <a:bodyPr/>
                    <a:lstStyle/>
                    <a:p>
                      <a:pPr algn="ctr" fontAlgn="b"/>
                      <a:r>
                        <a:rPr lang="en-US" sz="1100" u="none" strike="noStrike" dirty="0">
                          <a:solidFill>
                            <a:schemeClr val="tx1"/>
                          </a:solidFill>
                          <a:effectLst/>
                          <a:latin typeface="+mn-lt"/>
                        </a:rPr>
                        <a:t>14</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El Salvador</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Egypt</a:t>
                      </a:r>
                      <a:endParaRPr lang="en-US" sz="1100" b="0" i="0" u="none" strike="noStrike" dirty="0">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u="none" strike="noStrike" kern="1200" dirty="0" smtClean="0">
                          <a:solidFill>
                            <a:schemeClr val="tx1"/>
                          </a:solidFill>
                          <a:effectLst/>
                          <a:latin typeface="+mn-lt"/>
                          <a:ea typeface="+mn-ea"/>
                          <a:cs typeface="+mn-cs"/>
                        </a:rPr>
                        <a:t>Morocco</a:t>
                      </a:r>
                      <a:endParaRPr lang="en-US" sz="1100" u="none" strike="noStrike" kern="1200" dirty="0">
                        <a:solidFill>
                          <a:schemeClr val="tx1"/>
                        </a:solidFill>
                        <a:effectLst/>
                        <a:latin typeface="+mn-lt"/>
                        <a:ea typeface="+mn-ea"/>
                        <a:cs typeface="+mn-cs"/>
                      </a:endParaRPr>
                    </a:p>
                  </a:txBody>
                  <a:tcPr marL="9525" marR="9525" marT="9525" marB="0" anchor="b"/>
                </a:tc>
                <a:tc>
                  <a:txBody>
                    <a:bodyPr/>
                    <a:lstStyle/>
                    <a:p>
                      <a:pPr algn="l" fontAlgn="b"/>
                      <a:r>
                        <a:rPr lang="en-US" sz="1100" b="0" i="0" u="none" strike="noStrike" dirty="0" smtClean="0">
                          <a:solidFill>
                            <a:schemeClr val="tx1"/>
                          </a:solidFill>
                          <a:effectLst/>
                          <a:latin typeface="+mn-lt"/>
                        </a:rPr>
                        <a:t>Poland</a:t>
                      </a:r>
                      <a:endParaRPr lang="en-US" sz="1100" b="0" i="0" u="none" strike="noStrike" dirty="0">
                        <a:solidFill>
                          <a:schemeClr val="tx1"/>
                        </a:solidFill>
                        <a:effectLst/>
                        <a:latin typeface="+mn-lt"/>
                      </a:endParaRPr>
                    </a:p>
                  </a:txBody>
                  <a:tcPr marL="9525" marR="9525" marT="9525" marB="0" anchor="b"/>
                </a:tc>
              </a:tr>
              <a:tr h="277209">
                <a:tc>
                  <a:txBody>
                    <a:bodyPr/>
                    <a:lstStyle/>
                    <a:p>
                      <a:pPr algn="ctr" fontAlgn="b"/>
                      <a:r>
                        <a:rPr lang="en-US" sz="1100" u="none" strike="noStrike" dirty="0">
                          <a:solidFill>
                            <a:schemeClr val="tx1"/>
                          </a:solidFill>
                          <a:effectLst/>
                          <a:latin typeface="+mn-lt"/>
                        </a:rPr>
                        <a:t>15</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Bolivia</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Vietnam</a:t>
                      </a:r>
                      <a:endParaRPr lang="en-US" sz="1100" b="0" i="0" u="none" strike="noStrike" dirty="0">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u="none" strike="noStrike" kern="1200" dirty="0" smtClean="0">
                          <a:solidFill>
                            <a:schemeClr val="tx1"/>
                          </a:solidFill>
                          <a:effectLst/>
                          <a:latin typeface="+mn-lt"/>
                          <a:ea typeface="+mn-ea"/>
                          <a:cs typeface="+mn-cs"/>
                        </a:rPr>
                        <a:t>Taiwan</a:t>
                      </a:r>
                      <a:endParaRPr lang="en-US" sz="1100" u="none" strike="noStrike" kern="1200" dirty="0">
                        <a:solidFill>
                          <a:schemeClr val="tx1"/>
                        </a:solidFill>
                        <a:effectLst/>
                        <a:latin typeface="+mn-lt"/>
                        <a:ea typeface="+mn-ea"/>
                        <a:cs typeface="+mn-cs"/>
                      </a:endParaRPr>
                    </a:p>
                  </a:txBody>
                  <a:tcPr marL="9525" marR="9525" marT="9525" marB="0" anchor="b"/>
                </a:tc>
                <a:tc>
                  <a:txBody>
                    <a:bodyPr/>
                    <a:lstStyle/>
                    <a:p>
                      <a:pPr algn="l" fontAlgn="b"/>
                      <a:r>
                        <a:rPr lang="en-US" sz="1100" b="0" i="0" u="none" strike="noStrike" dirty="0" smtClean="0">
                          <a:solidFill>
                            <a:schemeClr val="tx1"/>
                          </a:solidFill>
                          <a:effectLst/>
                          <a:latin typeface="+mn-lt"/>
                        </a:rPr>
                        <a:t>Dominican Republic</a:t>
                      </a:r>
                      <a:endParaRPr lang="en-US" sz="1100" b="0" i="0" u="none" strike="noStrike" dirty="0">
                        <a:solidFill>
                          <a:schemeClr val="tx1"/>
                        </a:solidFill>
                        <a:effectLst/>
                        <a:latin typeface="+mn-lt"/>
                      </a:endParaRPr>
                    </a:p>
                  </a:txBody>
                  <a:tcPr marL="9525" marR="9525" marT="9525" marB="0" anchor="b"/>
                </a:tc>
              </a:tr>
              <a:tr h="277209">
                <a:tc>
                  <a:txBody>
                    <a:bodyPr/>
                    <a:lstStyle/>
                    <a:p>
                      <a:pPr algn="ctr" fontAlgn="b"/>
                      <a:r>
                        <a:rPr lang="en-US" sz="1100" u="none" strike="noStrike" dirty="0">
                          <a:solidFill>
                            <a:schemeClr val="tx1"/>
                          </a:solidFill>
                          <a:effectLst/>
                          <a:latin typeface="+mn-lt"/>
                        </a:rPr>
                        <a:t>16</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Egypt</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Indonesia</a:t>
                      </a:r>
                      <a:endParaRPr lang="en-US" sz="1100" b="0" i="0" u="none" strike="noStrike" dirty="0">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u="none" strike="noStrike" kern="1200" dirty="0" smtClean="0">
                          <a:solidFill>
                            <a:schemeClr val="tx1"/>
                          </a:solidFill>
                          <a:effectLst/>
                          <a:latin typeface="+mn-lt"/>
                          <a:ea typeface="+mn-ea"/>
                          <a:cs typeface="+mn-cs"/>
                        </a:rPr>
                        <a:t>Bangladesh</a:t>
                      </a:r>
                      <a:endParaRPr lang="en-US" sz="1100" u="none" strike="noStrike" kern="1200" dirty="0">
                        <a:solidFill>
                          <a:schemeClr val="tx1"/>
                        </a:solidFill>
                        <a:effectLst/>
                        <a:latin typeface="+mn-lt"/>
                        <a:ea typeface="+mn-ea"/>
                        <a:cs typeface="+mn-cs"/>
                      </a:endParaRPr>
                    </a:p>
                  </a:txBody>
                  <a:tcPr marL="9525" marR="9525" marT="9525" marB="0" anchor="b"/>
                </a:tc>
                <a:tc>
                  <a:txBody>
                    <a:bodyPr/>
                    <a:lstStyle/>
                    <a:p>
                      <a:pPr algn="l" fontAlgn="b"/>
                      <a:r>
                        <a:rPr lang="en-US" sz="1100" b="0" i="0" u="none" strike="noStrike" dirty="0" smtClean="0">
                          <a:solidFill>
                            <a:schemeClr val="tx1"/>
                          </a:solidFill>
                          <a:effectLst/>
                          <a:latin typeface="+mn-lt"/>
                        </a:rPr>
                        <a:t>Indonesia</a:t>
                      </a:r>
                      <a:endParaRPr lang="en-US" sz="1100" b="0" i="0" u="none" strike="noStrike" dirty="0">
                        <a:solidFill>
                          <a:schemeClr val="tx1"/>
                        </a:solidFill>
                        <a:effectLst/>
                        <a:latin typeface="+mn-lt"/>
                      </a:endParaRPr>
                    </a:p>
                  </a:txBody>
                  <a:tcPr marL="9525" marR="9525" marT="9525" marB="0" anchor="b"/>
                </a:tc>
              </a:tr>
              <a:tr h="277209">
                <a:tc>
                  <a:txBody>
                    <a:bodyPr/>
                    <a:lstStyle/>
                    <a:p>
                      <a:pPr algn="ctr" fontAlgn="b"/>
                      <a:r>
                        <a:rPr lang="en-US" sz="1100" u="none" strike="noStrike" dirty="0">
                          <a:solidFill>
                            <a:schemeClr val="tx1"/>
                          </a:solidFill>
                          <a:effectLst/>
                          <a:latin typeface="+mn-lt"/>
                        </a:rPr>
                        <a:t>17</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Kazakhstan</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Poland</a:t>
                      </a:r>
                      <a:endParaRPr lang="en-US" sz="1100" b="0" i="0" u="none" strike="noStrike" dirty="0">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u="none" strike="noStrike" kern="1200" dirty="0" smtClean="0">
                          <a:solidFill>
                            <a:schemeClr val="tx1"/>
                          </a:solidFill>
                          <a:effectLst/>
                          <a:latin typeface="+mn-lt"/>
                          <a:ea typeface="+mn-ea"/>
                          <a:cs typeface="+mn-cs"/>
                        </a:rPr>
                        <a:t>Mauritania</a:t>
                      </a:r>
                      <a:endParaRPr lang="en-US" sz="1100" u="none" strike="noStrike" kern="1200" dirty="0">
                        <a:solidFill>
                          <a:schemeClr val="tx1"/>
                        </a:solidFill>
                        <a:effectLst/>
                        <a:latin typeface="+mn-lt"/>
                        <a:ea typeface="+mn-ea"/>
                        <a:cs typeface="+mn-cs"/>
                      </a:endParaRPr>
                    </a:p>
                  </a:txBody>
                  <a:tcPr marL="9525" marR="9525" marT="9525" marB="0" anchor="b"/>
                </a:tc>
                <a:tc>
                  <a:txBody>
                    <a:bodyPr/>
                    <a:lstStyle/>
                    <a:p>
                      <a:pPr algn="l" fontAlgn="b"/>
                      <a:r>
                        <a:rPr lang="en-US" sz="1100" b="0" i="0" u="none" strike="noStrike" dirty="0" smtClean="0">
                          <a:solidFill>
                            <a:schemeClr val="tx1"/>
                          </a:solidFill>
                          <a:effectLst/>
                          <a:latin typeface="+mn-lt"/>
                        </a:rPr>
                        <a:t>Taiwan</a:t>
                      </a:r>
                      <a:endParaRPr lang="en-US" sz="1100" b="0" i="0" u="none" strike="noStrike" dirty="0">
                        <a:solidFill>
                          <a:schemeClr val="tx1"/>
                        </a:solidFill>
                        <a:effectLst/>
                        <a:latin typeface="+mn-lt"/>
                      </a:endParaRPr>
                    </a:p>
                  </a:txBody>
                  <a:tcPr marL="9525" marR="9525" marT="9525" marB="0" anchor="b"/>
                </a:tc>
              </a:tr>
              <a:tr h="277209">
                <a:tc>
                  <a:txBody>
                    <a:bodyPr/>
                    <a:lstStyle/>
                    <a:p>
                      <a:pPr algn="ctr" fontAlgn="b"/>
                      <a:r>
                        <a:rPr lang="en-US" sz="1100" u="none" strike="noStrike" dirty="0">
                          <a:solidFill>
                            <a:schemeClr val="tx1"/>
                          </a:solidFill>
                          <a:effectLst/>
                          <a:latin typeface="+mn-lt"/>
                        </a:rPr>
                        <a:t>18</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Paraguay</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India</a:t>
                      </a:r>
                      <a:endParaRPr lang="en-US" sz="1100" b="0" i="0" u="none" strike="noStrike" dirty="0">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u="none" strike="noStrike" kern="1200" dirty="0" smtClean="0">
                          <a:solidFill>
                            <a:schemeClr val="tx1"/>
                          </a:solidFill>
                          <a:effectLst/>
                          <a:latin typeface="+mn-lt"/>
                          <a:ea typeface="+mn-ea"/>
                          <a:cs typeface="+mn-cs"/>
                        </a:rPr>
                        <a:t>Japan</a:t>
                      </a:r>
                      <a:endParaRPr lang="en-US" sz="1100" u="none" strike="noStrike" kern="1200" dirty="0">
                        <a:solidFill>
                          <a:schemeClr val="tx1"/>
                        </a:solidFill>
                        <a:effectLst/>
                        <a:latin typeface="+mn-lt"/>
                        <a:ea typeface="+mn-ea"/>
                        <a:cs typeface="+mn-cs"/>
                      </a:endParaRPr>
                    </a:p>
                  </a:txBody>
                  <a:tcPr marL="9525" marR="9525" marT="9525" marB="0" anchor="b"/>
                </a:tc>
                <a:tc>
                  <a:txBody>
                    <a:bodyPr/>
                    <a:lstStyle/>
                    <a:p>
                      <a:pPr algn="l" fontAlgn="b"/>
                      <a:r>
                        <a:rPr lang="en-US" sz="1100" b="0" i="0" u="none" strike="noStrike" dirty="0" smtClean="0">
                          <a:solidFill>
                            <a:schemeClr val="tx1"/>
                          </a:solidFill>
                          <a:effectLst/>
                          <a:latin typeface="+mn-lt"/>
                        </a:rPr>
                        <a:t>Laos</a:t>
                      </a:r>
                      <a:endParaRPr lang="en-US" sz="1100" b="0" i="0" u="none" strike="noStrike" dirty="0">
                        <a:solidFill>
                          <a:schemeClr val="tx1"/>
                        </a:solidFill>
                        <a:effectLst/>
                        <a:latin typeface="+mn-lt"/>
                      </a:endParaRPr>
                    </a:p>
                  </a:txBody>
                  <a:tcPr marL="9525" marR="9525" marT="9525" marB="0" anchor="b"/>
                </a:tc>
              </a:tr>
              <a:tr h="277209">
                <a:tc>
                  <a:txBody>
                    <a:bodyPr/>
                    <a:lstStyle/>
                    <a:p>
                      <a:pPr algn="ctr" fontAlgn="b"/>
                      <a:r>
                        <a:rPr lang="en-US" sz="1100" u="none" strike="noStrike" dirty="0">
                          <a:solidFill>
                            <a:schemeClr val="tx1"/>
                          </a:solidFill>
                          <a:effectLst/>
                          <a:latin typeface="+mn-lt"/>
                        </a:rPr>
                        <a:t>19</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Russia</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Spain</a:t>
                      </a:r>
                      <a:endParaRPr lang="en-US" sz="1100" b="0" i="0" u="none" strike="noStrike" dirty="0">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u="none" strike="noStrike" kern="1200" dirty="0" smtClean="0">
                          <a:solidFill>
                            <a:schemeClr val="tx1"/>
                          </a:solidFill>
                          <a:effectLst/>
                          <a:latin typeface="+mn-lt"/>
                          <a:ea typeface="+mn-ea"/>
                          <a:cs typeface="+mn-cs"/>
                        </a:rPr>
                        <a:t>Poland</a:t>
                      </a:r>
                      <a:endParaRPr lang="en-US" sz="1100" u="none" strike="noStrike" kern="1200" dirty="0">
                        <a:solidFill>
                          <a:schemeClr val="tx1"/>
                        </a:solidFill>
                        <a:effectLst/>
                        <a:latin typeface="+mn-lt"/>
                        <a:ea typeface="+mn-ea"/>
                        <a:cs typeface="+mn-cs"/>
                      </a:endParaRPr>
                    </a:p>
                  </a:txBody>
                  <a:tcPr marL="9525" marR="9525" marT="9525" marB="0" anchor="b"/>
                </a:tc>
                <a:tc>
                  <a:txBody>
                    <a:bodyPr/>
                    <a:lstStyle/>
                    <a:p>
                      <a:pPr algn="l" fontAlgn="b"/>
                      <a:r>
                        <a:rPr lang="en-US" sz="1100" b="0" i="0" u="none" strike="noStrike" dirty="0" smtClean="0">
                          <a:solidFill>
                            <a:schemeClr val="tx1"/>
                          </a:solidFill>
                          <a:effectLst/>
                          <a:latin typeface="+mn-lt"/>
                        </a:rPr>
                        <a:t>Algeria</a:t>
                      </a:r>
                      <a:endParaRPr lang="en-US" sz="1100" b="0" i="0" u="none" strike="noStrike" dirty="0">
                        <a:solidFill>
                          <a:schemeClr val="tx1"/>
                        </a:solidFill>
                        <a:effectLst/>
                        <a:latin typeface="+mn-lt"/>
                      </a:endParaRPr>
                    </a:p>
                  </a:txBody>
                  <a:tcPr marL="9525" marR="9525" marT="9525" marB="0" anchor="b"/>
                </a:tc>
              </a:tr>
              <a:tr h="277209">
                <a:tc>
                  <a:txBody>
                    <a:bodyPr/>
                    <a:lstStyle/>
                    <a:p>
                      <a:pPr algn="ctr" fontAlgn="b"/>
                      <a:r>
                        <a:rPr lang="en-US" sz="1100" u="none" strike="noStrike" dirty="0">
                          <a:solidFill>
                            <a:schemeClr val="tx1"/>
                          </a:solidFill>
                          <a:effectLst/>
                          <a:latin typeface="+mn-lt"/>
                        </a:rPr>
                        <a:t>20</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Honduras</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Pakistan</a:t>
                      </a:r>
                      <a:endParaRPr lang="en-US" sz="1100" b="0" i="0" u="none" strike="noStrike" dirty="0">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u="none" strike="noStrike" kern="1200" dirty="0" smtClean="0">
                          <a:solidFill>
                            <a:schemeClr val="tx1"/>
                          </a:solidFill>
                          <a:effectLst/>
                          <a:latin typeface="+mn-lt"/>
                          <a:ea typeface="+mn-ea"/>
                          <a:cs typeface="+mn-cs"/>
                        </a:rPr>
                        <a:t>Tunisia</a:t>
                      </a:r>
                      <a:endParaRPr lang="en-US" sz="1100" u="none" strike="noStrike" kern="1200" dirty="0">
                        <a:solidFill>
                          <a:schemeClr val="tx1"/>
                        </a:solidFill>
                        <a:effectLst/>
                        <a:latin typeface="+mn-lt"/>
                        <a:ea typeface="+mn-ea"/>
                        <a:cs typeface="+mn-cs"/>
                      </a:endParaRPr>
                    </a:p>
                  </a:txBody>
                  <a:tcPr marL="9525" marR="9525" marT="9525" marB="0" anchor="b"/>
                </a:tc>
                <a:tc>
                  <a:txBody>
                    <a:bodyPr/>
                    <a:lstStyle/>
                    <a:p>
                      <a:pPr algn="l" fontAlgn="b"/>
                      <a:r>
                        <a:rPr lang="en-US" sz="1100" b="0" i="0" u="none" strike="noStrike" dirty="0" smtClean="0">
                          <a:solidFill>
                            <a:schemeClr val="tx1"/>
                          </a:solidFill>
                          <a:effectLst/>
                          <a:latin typeface="+mn-lt"/>
                        </a:rPr>
                        <a:t>Morocco</a:t>
                      </a:r>
                      <a:endParaRPr lang="en-US" sz="1100" b="0" i="0" u="none" strike="noStrike" dirty="0">
                        <a:solidFill>
                          <a:schemeClr val="tx1"/>
                        </a:solidFill>
                        <a:effectLst/>
                        <a:latin typeface="+mn-lt"/>
                      </a:endParaRPr>
                    </a:p>
                  </a:txBody>
                  <a:tcPr marL="9525" marR="9525" marT="9525" marB="0" anchor="b"/>
                </a:tc>
              </a:tr>
            </a:tbl>
          </a:graphicData>
        </a:graphic>
      </p:graphicFrame>
    </p:spTree>
    <p:extLst>
      <p:ext uri="{BB962C8B-B14F-4D97-AF65-F5344CB8AC3E}">
        <p14:creationId xmlns:p14="http://schemas.microsoft.com/office/powerpoint/2010/main" val="21788000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262878781"/>
              </p:ext>
            </p:extLst>
          </p:nvPr>
        </p:nvGraphicFramePr>
        <p:xfrm>
          <a:off x="289711" y="461723"/>
          <a:ext cx="8622183" cy="5821389"/>
        </p:xfrm>
        <a:graphic>
          <a:graphicData uri="http://schemas.openxmlformats.org/drawingml/2006/table">
            <a:tbl>
              <a:tblPr>
                <a:tableStyleId>{00A15C55-8517-42AA-B614-E9B94910E393}</a:tableStyleId>
              </a:tblPr>
              <a:tblGrid>
                <a:gridCol w="295687"/>
                <a:gridCol w="2081624"/>
                <a:gridCol w="2081624"/>
                <a:gridCol w="2081624"/>
                <a:gridCol w="2081624"/>
              </a:tblGrid>
              <a:tr h="277209">
                <a:tc>
                  <a:txBody>
                    <a:bodyPr/>
                    <a:lstStyle/>
                    <a:p>
                      <a:pPr algn="l" fontAlgn="b"/>
                      <a:endParaRPr lang="en-US" sz="1100" b="1" i="0" u="none" strike="noStrike" dirty="0">
                        <a:solidFill>
                          <a:schemeClr val="tx1"/>
                        </a:solidFill>
                        <a:effectLst/>
                        <a:latin typeface="+mn-lt"/>
                      </a:endParaRPr>
                    </a:p>
                  </a:txBody>
                  <a:tcPr marL="9525" marR="9525" marT="9525" marB="0" anchor="b"/>
                </a:tc>
                <a:tc>
                  <a:txBody>
                    <a:bodyPr/>
                    <a:lstStyle/>
                    <a:p>
                      <a:pPr algn="ctr" fontAlgn="b"/>
                      <a:r>
                        <a:rPr lang="en-US" sz="1100" b="1" u="none" strike="noStrike" dirty="0">
                          <a:solidFill>
                            <a:schemeClr val="tx1"/>
                          </a:solidFill>
                          <a:effectLst/>
                          <a:latin typeface="+mn-lt"/>
                        </a:rPr>
                        <a:t>Where We Are From</a:t>
                      </a:r>
                      <a:endParaRPr lang="en-US" sz="1100" b="1" i="0" u="none" strike="noStrike" dirty="0">
                        <a:solidFill>
                          <a:schemeClr val="tx1"/>
                        </a:solidFill>
                        <a:effectLst/>
                        <a:latin typeface="+mn-lt"/>
                      </a:endParaRPr>
                    </a:p>
                  </a:txBody>
                  <a:tcPr marL="9525" marR="9525" marT="9525" marB="0" anchor="ctr"/>
                </a:tc>
                <a:tc>
                  <a:txBody>
                    <a:bodyPr/>
                    <a:lstStyle/>
                    <a:p>
                      <a:pPr algn="ctr" fontAlgn="b"/>
                      <a:r>
                        <a:rPr lang="en-US" sz="1100" b="1" u="none" strike="noStrike" dirty="0">
                          <a:solidFill>
                            <a:schemeClr val="tx1"/>
                          </a:solidFill>
                          <a:effectLst/>
                          <a:latin typeface="+mn-lt"/>
                        </a:rPr>
                        <a:t>Traffic To Website</a:t>
                      </a:r>
                      <a:endParaRPr lang="en-US" sz="1100" b="1" i="0" u="none" strike="noStrike" dirty="0">
                        <a:solidFill>
                          <a:schemeClr val="tx1"/>
                        </a:solidFill>
                        <a:effectLst/>
                        <a:latin typeface="+mn-lt"/>
                      </a:endParaRPr>
                    </a:p>
                  </a:txBody>
                  <a:tcPr marL="9525" marR="9525" marT="9525" marB="0" anchor="ctr"/>
                </a:tc>
                <a:tc>
                  <a:txBody>
                    <a:bodyPr/>
                    <a:lstStyle/>
                    <a:p>
                      <a:pPr algn="ctr" fontAlgn="b"/>
                      <a:r>
                        <a:rPr lang="en-US" sz="1100" b="1" u="none" strike="noStrike" dirty="0" smtClean="0">
                          <a:solidFill>
                            <a:schemeClr val="tx1"/>
                          </a:solidFill>
                          <a:effectLst/>
                          <a:latin typeface="+mn-lt"/>
                        </a:rPr>
                        <a:t>Fans </a:t>
                      </a:r>
                      <a:r>
                        <a:rPr lang="en-US" sz="1100" b="1" u="none" strike="noStrike" dirty="0">
                          <a:solidFill>
                            <a:schemeClr val="tx1"/>
                          </a:solidFill>
                          <a:effectLst/>
                          <a:latin typeface="+mn-lt"/>
                        </a:rPr>
                        <a:t>On Facebook</a:t>
                      </a:r>
                      <a:endParaRPr lang="en-US" sz="1100" b="1" i="0" u="none" strike="noStrike" dirty="0">
                        <a:solidFill>
                          <a:schemeClr val="tx1"/>
                        </a:solidFill>
                        <a:effectLst/>
                        <a:latin typeface="+mn-lt"/>
                      </a:endParaRPr>
                    </a:p>
                  </a:txBody>
                  <a:tcPr marL="9525" marR="9525" marT="9525" marB="0" anchor="ctr"/>
                </a:tc>
                <a:tc>
                  <a:txBody>
                    <a:bodyPr/>
                    <a:lstStyle/>
                    <a:p>
                      <a:pPr algn="ctr" fontAlgn="b"/>
                      <a:r>
                        <a:rPr lang="en-US" sz="1100" b="1" u="none" strike="noStrike" dirty="0">
                          <a:solidFill>
                            <a:schemeClr val="tx1"/>
                          </a:solidFill>
                          <a:effectLst/>
                          <a:latin typeface="+mn-lt"/>
                        </a:rPr>
                        <a:t>Views On YouTube</a:t>
                      </a:r>
                      <a:endParaRPr lang="en-US" sz="1100" b="1" i="0" u="none" strike="noStrike" dirty="0">
                        <a:solidFill>
                          <a:schemeClr val="tx1"/>
                        </a:solidFill>
                        <a:effectLst/>
                        <a:latin typeface="+mn-lt"/>
                      </a:endParaRPr>
                    </a:p>
                  </a:txBody>
                  <a:tcPr marL="9525" marR="9525" marT="9525" marB="0" anchor="ctr"/>
                </a:tc>
              </a:tr>
              <a:tr h="277209">
                <a:tc>
                  <a:txBody>
                    <a:bodyPr/>
                    <a:lstStyle/>
                    <a:p>
                      <a:pPr algn="ctr" fontAlgn="b"/>
                      <a:r>
                        <a:rPr lang="en-US" sz="1100" u="none" strike="noStrike" dirty="0">
                          <a:solidFill>
                            <a:schemeClr val="tx1"/>
                          </a:solidFill>
                          <a:effectLst/>
                          <a:latin typeface="+mn-lt"/>
                        </a:rPr>
                        <a:t>1</a:t>
                      </a:r>
                      <a:endParaRPr lang="en-US" sz="1100" b="0" i="0" u="none" strike="noStrike" dirty="0">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Colombia</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United</a:t>
                      </a:r>
                      <a:r>
                        <a:rPr lang="en-US" sz="1100" b="0" i="0" u="none" strike="noStrike" kern="1200" baseline="0" dirty="0" smtClean="0">
                          <a:solidFill>
                            <a:schemeClr val="tx1"/>
                          </a:solidFill>
                          <a:effectLst/>
                          <a:latin typeface="+mn-lt"/>
                          <a:ea typeface="+mn-ea"/>
                          <a:cs typeface="+mn-cs"/>
                        </a:rPr>
                        <a:t> States</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South</a:t>
                      </a:r>
                      <a:r>
                        <a:rPr lang="en-US" sz="1100" b="0" i="0" u="none" strike="noStrike" kern="1200" baseline="0" dirty="0" smtClean="0">
                          <a:solidFill>
                            <a:schemeClr val="tx1"/>
                          </a:solidFill>
                          <a:effectLst/>
                          <a:latin typeface="+mn-lt"/>
                          <a:ea typeface="+mn-ea"/>
                          <a:cs typeface="+mn-cs"/>
                        </a:rPr>
                        <a:t> Korea</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United</a:t>
                      </a:r>
                      <a:r>
                        <a:rPr lang="en-US" sz="1100" b="0" i="0" u="none" strike="noStrike" kern="1200" baseline="0" dirty="0" smtClean="0">
                          <a:solidFill>
                            <a:schemeClr val="tx1"/>
                          </a:solidFill>
                          <a:effectLst/>
                          <a:latin typeface="+mn-lt"/>
                          <a:ea typeface="+mn-ea"/>
                          <a:cs typeface="+mn-cs"/>
                        </a:rPr>
                        <a:t> States</a:t>
                      </a:r>
                    </a:p>
                  </a:txBody>
                  <a:tcPr marL="9525" marR="9525" marT="9525" marB="0" anchor="b"/>
                </a:tc>
              </a:tr>
              <a:tr h="277209">
                <a:tc>
                  <a:txBody>
                    <a:bodyPr/>
                    <a:lstStyle/>
                    <a:p>
                      <a:pPr algn="ctr" fontAlgn="b"/>
                      <a:r>
                        <a:rPr lang="en-US" sz="1100" u="none" strike="noStrike" dirty="0">
                          <a:solidFill>
                            <a:schemeClr val="tx1"/>
                          </a:solidFill>
                          <a:effectLst/>
                          <a:latin typeface="+mn-lt"/>
                        </a:rPr>
                        <a:t>2</a:t>
                      </a:r>
                      <a:endParaRPr lang="en-US" sz="1100" b="0" i="0" u="none" strike="noStrike" dirty="0">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Ecuador</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Thailand</a:t>
                      </a: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United States</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Thailand</a:t>
                      </a:r>
                      <a:endParaRPr lang="en-US" sz="1100" b="0" i="0" u="none" strike="noStrike" kern="1200" dirty="0">
                        <a:solidFill>
                          <a:schemeClr val="tx1"/>
                        </a:solidFill>
                        <a:effectLst/>
                        <a:latin typeface="+mn-lt"/>
                        <a:ea typeface="+mn-ea"/>
                        <a:cs typeface="+mn-cs"/>
                      </a:endParaRPr>
                    </a:p>
                  </a:txBody>
                  <a:tcPr marL="9525" marR="9525" marT="9525" marB="0" anchor="b"/>
                </a:tc>
              </a:tr>
              <a:tr h="277209">
                <a:tc>
                  <a:txBody>
                    <a:bodyPr/>
                    <a:lstStyle/>
                    <a:p>
                      <a:pPr algn="ctr" fontAlgn="b"/>
                      <a:r>
                        <a:rPr lang="en-US" sz="1100" u="none" strike="noStrike" dirty="0">
                          <a:solidFill>
                            <a:schemeClr val="tx1"/>
                          </a:solidFill>
                          <a:effectLst/>
                          <a:latin typeface="+mn-lt"/>
                        </a:rPr>
                        <a:t>3</a:t>
                      </a:r>
                      <a:endParaRPr lang="en-US" sz="1100" b="0" i="0" u="none" strike="noStrike" dirty="0">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Thailand</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Turkey</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Thailand</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Japan</a:t>
                      </a:r>
                      <a:endParaRPr lang="en-US" sz="1100" b="0" i="0" u="none" strike="noStrike" kern="1200" dirty="0">
                        <a:solidFill>
                          <a:schemeClr val="tx1"/>
                        </a:solidFill>
                        <a:effectLst/>
                        <a:latin typeface="+mn-lt"/>
                        <a:ea typeface="+mn-ea"/>
                        <a:cs typeface="+mn-cs"/>
                      </a:endParaRPr>
                    </a:p>
                  </a:txBody>
                  <a:tcPr marL="9525" marR="9525" marT="9525" marB="0" anchor="b"/>
                </a:tc>
              </a:tr>
              <a:tr h="277209">
                <a:tc>
                  <a:txBody>
                    <a:bodyPr/>
                    <a:lstStyle/>
                    <a:p>
                      <a:pPr algn="ctr" fontAlgn="b"/>
                      <a:r>
                        <a:rPr lang="en-US" sz="1100" u="none" strike="noStrike" dirty="0">
                          <a:solidFill>
                            <a:schemeClr val="tx1"/>
                          </a:solidFill>
                          <a:effectLst/>
                          <a:latin typeface="+mn-lt"/>
                        </a:rPr>
                        <a:t>4</a:t>
                      </a:r>
                      <a:endParaRPr lang="en-US" sz="1100" b="0" i="0" u="none" strike="noStrike" dirty="0">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Mexico</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Colombia</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Colombia</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Canada</a:t>
                      </a:r>
                      <a:endParaRPr lang="en-US" sz="1100" b="0" i="0" u="none" strike="noStrike" kern="1200" dirty="0">
                        <a:solidFill>
                          <a:schemeClr val="tx1"/>
                        </a:solidFill>
                        <a:effectLst/>
                        <a:latin typeface="+mn-lt"/>
                        <a:ea typeface="+mn-ea"/>
                        <a:cs typeface="+mn-cs"/>
                      </a:endParaRPr>
                    </a:p>
                  </a:txBody>
                  <a:tcPr marL="9525" marR="9525" marT="9525" marB="0" anchor="b"/>
                </a:tc>
              </a:tr>
              <a:tr h="277209">
                <a:tc>
                  <a:txBody>
                    <a:bodyPr/>
                    <a:lstStyle/>
                    <a:p>
                      <a:pPr algn="ctr" fontAlgn="b"/>
                      <a:r>
                        <a:rPr lang="en-US" sz="1100" u="none" strike="noStrike" dirty="0">
                          <a:solidFill>
                            <a:schemeClr val="tx1"/>
                          </a:solidFill>
                          <a:effectLst/>
                          <a:latin typeface="+mn-lt"/>
                        </a:rPr>
                        <a:t>5</a:t>
                      </a:r>
                      <a:endParaRPr lang="en-US" sz="1100" b="0" i="0" u="none" strike="noStrike" dirty="0">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Poland</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South Korea</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Turkey</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Turkey</a:t>
                      </a:r>
                      <a:endParaRPr lang="en-US" sz="1100" b="0" i="0" u="none" strike="noStrike" kern="1200" dirty="0">
                        <a:solidFill>
                          <a:schemeClr val="tx1"/>
                        </a:solidFill>
                        <a:effectLst/>
                        <a:latin typeface="+mn-lt"/>
                        <a:ea typeface="+mn-ea"/>
                        <a:cs typeface="+mn-cs"/>
                      </a:endParaRPr>
                    </a:p>
                  </a:txBody>
                  <a:tcPr marL="9525" marR="9525" marT="9525" marB="0" anchor="b"/>
                </a:tc>
              </a:tr>
              <a:tr h="277209">
                <a:tc>
                  <a:txBody>
                    <a:bodyPr/>
                    <a:lstStyle/>
                    <a:p>
                      <a:pPr algn="ctr" fontAlgn="b"/>
                      <a:r>
                        <a:rPr lang="en-US" sz="1100" u="none" strike="noStrike" dirty="0">
                          <a:solidFill>
                            <a:schemeClr val="tx1"/>
                          </a:solidFill>
                          <a:effectLst/>
                          <a:latin typeface="+mn-lt"/>
                        </a:rPr>
                        <a:t>6</a:t>
                      </a:r>
                      <a:endParaRPr lang="en-US" sz="1100" b="0" i="0" u="none" strike="noStrike" dirty="0">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Turkey</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Canada</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1" i="0" u="none" strike="noStrike" kern="1200" dirty="0" smtClean="0">
                          <a:solidFill>
                            <a:schemeClr val="tx1"/>
                          </a:solidFill>
                          <a:effectLst/>
                          <a:latin typeface="+mn-lt"/>
                          <a:ea typeface="+mn-ea"/>
                          <a:cs typeface="+mn-cs"/>
                        </a:rPr>
                        <a:t>Egypt</a:t>
                      </a:r>
                      <a:endParaRPr lang="en-US" sz="1100" b="1" i="0" u="none" strike="noStrike" kern="1200" dirty="0">
                        <a:solidFill>
                          <a:schemeClr val="tx1"/>
                        </a:solidFill>
                        <a:effectLst/>
                        <a:latin typeface="+mn-lt"/>
                        <a:ea typeface="+mn-ea"/>
                        <a:cs typeface="+mn-cs"/>
                      </a:endParaRPr>
                    </a:p>
                  </a:txBody>
                  <a:tcPr marL="9525" marR="9525" marT="9525" marB="0" anchor="b">
                    <a:solidFill>
                      <a:schemeClr val="accent2">
                        <a:lumMod val="20000"/>
                        <a:lumOff val="80000"/>
                      </a:schemeClr>
                    </a:solidFill>
                  </a:tcPr>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Colombia</a:t>
                      </a:r>
                      <a:endParaRPr lang="en-US" sz="1100" b="0" i="0" u="none" strike="noStrike" kern="1200" dirty="0">
                        <a:solidFill>
                          <a:schemeClr val="tx1"/>
                        </a:solidFill>
                        <a:effectLst/>
                        <a:latin typeface="+mn-lt"/>
                        <a:ea typeface="+mn-ea"/>
                        <a:cs typeface="+mn-cs"/>
                      </a:endParaRPr>
                    </a:p>
                  </a:txBody>
                  <a:tcPr marL="9525" marR="9525" marT="9525" marB="0" anchor="b"/>
                </a:tc>
              </a:tr>
              <a:tr h="277209">
                <a:tc>
                  <a:txBody>
                    <a:bodyPr/>
                    <a:lstStyle/>
                    <a:p>
                      <a:pPr algn="ctr" fontAlgn="b"/>
                      <a:r>
                        <a:rPr lang="en-US" sz="1100" u="none" strike="noStrike">
                          <a:solidFill>
                            <a:schemeClr val="tx1"/>
                          </a:solidFill>
                          <a:effectLst/>
                          <a:latin typeface="+mn-lt"/>
                        </a:rPr>
                        <a:t>7</a:t>
                      </a:r>
                      <a:endParaRPr lang="en-US" sz="1100" b="0" i="0" u="none" strike="noStrike">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South Korea</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Japan</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1" i="0" u="none" strike="noStrike" kern="1200" dirty="0" smtClean="0">
                          <a:solidFill>
                            <a:schemeClr val="tx1"/>
                          </a:solidFill>
                          <a:effectLst/>
                          <a:latin typeface="+mn-lt"/>
                          <a:ea typeface="+mn-ea"/>
                          <a:cs typeface="+mn-cs"/>
                        </a:rPr>
                        <a:t>Pakistan</a:t>
                      </a:r>
                      <a:endParaRPr lang="en-US" sz="1100" b="1" i="0" u="none" strike="noStrike" kern="1200" dirty="0">
                        <a:solidFill>
                          <a:schemeClr val="tx1"/>
                        </a:solidFill>
                        <a:effectLst/>
                        <a:latin typeface="+mn-lt"/>
                        <a:ea typeface="+mn-ea"/>
                        <a:cs typeface="+mn-cs"/>
                      </a:endParaRPr>
                    </a:p>
                  </a:txBody>
                  <a:tcPr marL="9525" marR="9525" marT="9525" marB="0" anchor="b">
                    <a:solidFill>
                      <a:schemeClr val="accent2">
                        <a:lumMod val="20000"/>
                        <a:lumOff val="80000"/>
                      </a:schemeClr>
                    </a:solidFill>
                  </a:tcPr>
                </a:tc>
                <a:tc>
                  <a:txBody>
                    <a:bodyPr/>
                    <a:lstStyle/>
                    <a:p>
                      <a:pPr marL="0" algn="l" defTabSz="457200" rtl="0" eaLnBrk="1" fontAlgn="b" latinLnBrk="0" hangingPunct="1"/>
                      <a:r>
                        <a:rPr lang="en-US" sz="1100" b="1" i="0" u="none" strike="noStrike" kern="1200" dirty="0" smtClean="0">
                          <a:solidFill>
                            <a:schemeClr val="tx1"/>
                          </a:solidFill>
                          <a:effectLst/>
                          <a:latin typeface="+mn-lt"/>
                          <a:ea typeface="+mn-ea"/>
                          <a:cs typeface="+mn-cs"/>
                        </a:rPr>
                        <a:t>Vietnam</a:t>
                      </a:r>
                      <a:endParaRPr lang="en-US" sz="1100" b="1" i="0" u="none" strike="noStrike" kern="1200" dirty="0">
                        <a:solidFill>
                          <a:schemeClr val="tx1"/>
                        </a:solidFill>
                        <a:effectLst/>
                        <a:latin typeface="+mn-lt"/>
                        <a:ea typeface="+mn-ea"/>
                        <a:cs typeface="+mn-cs"/>
                      </a:endParaRPr>
                    </a:p>
                  </a:txBody>
                  <a:tcPr marL="9525" marR="9525" marT="9525" marB="0" anchor="b">
                    <a:solidFill>
                      <a:schemeClr val="accent2">
                        <a:lumMod val="20000"/>
                        <a:lumOff val="80000"/>
                      </a:schemeClr>
                    </a:solidFill>
                  </a:tcPr>
                </a:tc>
              </a:tr>
              <a:tr h="277209">
                <a:tc>
                  <a:txBody>
                    <a:bodyPr/>
                    <a:lstStyle/>
                    <a:p>
                      <a:pPr algn="ctr" fontAlgn="b"/>
                      <a:r>
                        <a:rPr lang="en-US" sz="1100" u="none" strike="noStrike">
                          <a:solidFill>
                            <a:schemeClr val="tx1"/>
                          </a:solidFill>
                          <a:effectLst/>
                          <a:latin typeface="+mn-lt"/>
                        </a:rPr>
                        <a:t>8</a:t>
                      </a:r>
                      <a:endParaRPr lang="en-US" sz="1100" b="0" i="0" u="none" strike="noStrike">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Dominican Republic</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Brazil</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1" i="0" u="none" strike="noStrike" kern="1200" dirty="0" smtClean="0">
                          <a:solidFill>
                            <a:schemeClr val="tx1"/>
                          </a:solidFill>
                          <a:effectLst/>
                          <a:latin typeface="+mn-lt"/>
                          <a:ea typeface="+mn-ea"/>
                          <a:cs typeface="+mn-cs"/>
                        </a:rPr>
                        <a:t>Indonesia</a:t>
                      </a:r>
                      <a:endParaRPr lang="en-US" sz="1100" b="1" i="0" u="none" strike="noStrike" kern="1200" dirty="0">
                        <a:solidFill>
                          <a:schemeClr val="tx1"/>
                        </a:solidFill>
                        <a:effectLst/>
                        <a:latin typeface="+mn-lt"/>
                        <a:ea typeface="+mn-ea"/>
                        <a:cs typeface="+mn-cs"/>
                      </a:endParaRPr>
                    </a:p>
                  </a:txBody>
                  <a:tcPr marL="9525" marR="9525" marT="9525" marB="0" anchor="b">
                    <a:solidFill>
                      <a:schemeClr val="accent2">
                        <a:lumMod val="20000"/>
                        <a:lumOff val="80000"/>
                      </a:schemeClr>
                    </a:solidFill>
                  </a:tcPr>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South Korea</a:t>
                      </a:r>
                      <a:endParaRPr lang="en-US" sz="1100" b="0" i="0" u="none" strike="noStrike" kern="1200" dirty="0">
                        <a:solidFill>
                          <a:schemeClr val="tx1"/>
                        </a:solidFill>
                        <a:effectLst/>
                        <a:latin typeface="+mn-lt"/>
                        <a:ea typeface="+mn-ea"/>
                        <a:cs typeface="+mn-cs"/>
                      </a:endParaRPr>
                    </a:p>
                  </a:txBody>
                  <a:tcPr marL="9525" marR="9525" marT="9525" marB="0" anchor="b"/>
                </a:tc>
              </a:tr>
              <a:tr h="277209">
                <a:tc>
                  <a:txBody>
                    <a:bodyPr/>
                    <a:lstStyle/>
                    <a:p>
                      <a:pPr algn="ctr" fontAlgn="b"/>
                      <a:r>
                        <a:rPr lang="en-US" sz="1100" u="none" strike="noStrike" dirty="0">
                          <a:solidFill>
                            <a:schemeClr val="tx1"/>
                          </a:solidFill>
                          <a:effectLst/>
                          <a:latin typeface="+mn-lt"/>
                        </a:rPr>
                        <a:t>9</a:t>
                      </a:r>
                      <a:endParaRPr lang="en-US" sz="1100" b="0" i="0" u="none" strike="noStrike" dirty="0">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China</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Mexico</a:t>
                      </a:r>
                      <a:endParaRPr lang="en-US" sz="1100" b="0" i="0" u="none" strike="noStrike" kern="1200" dirty="0">
                        <a:solidFill>
                          <a:schemeClr val="tx1"/>
                        </a:solidFill>
                        <a:effectLst/>
                        <a:latin typeface="+mn-lt"/>
                        <a:ea typeface="+mn-ea"/>
                        <a:cs typeface="+mn-cs"/>
                      </a:endParaRPr>
                    </a:p>
                  </a:txBody>
                  <a:tcPr marL="9525" marR="9525" marT="9525" marB="0" anchor="b"/>
                </a:tc>
                <a:tc>
                  <a:txBody>
                    <a:bodyPr/>
                    <a:lstStyle/>
                    <a:p>
                      <a:pPr marL="0" algn="l" defTabSz="457200" rtl="0" eaLnBrk="1" fontAlgn="b" latinLnBrk="0" hangingPunct="1"/>
                      <a:r>
                        <a:rPr lang="en-US" sz="1100" b="1" i="0" u="none" strike="noStrike" kern="1200" dirty="0" smtClean="0">
                          <a:solidFill>
                            <a:schemeClr val="tx1"/>
                          </a:solidFill>
                          <a:effectLst/>
                          <a:latin typeface="+mn-lt"/>
                          <a:ea typeface="+mn-ea"/>
                          <a:cs typeface="+mn-cs"/>
                        </a:rPr>
                        <a:t>Algeria</a:t>
                      </a:r>
                      <a:endParaRPr lang="en-US" sz="1100" b="1" i="0" u="none" strike="noStrike" kern="1200" dirty="0">
                        <a:solidFill>
                          <a:schemeClr val="tx1"/>
                        </a:solidFill>
                        <a:effectLst/>
                        <a:latin typeface="+mn-lt"/>
                        <a:ea typeface="+mn-ea"/>
                        <a:cs typeface="+mn-cs"/>
                      </a:endParaRPr>
                    </a:p>
                  </a:txBody>
                  <a:tcPr marL="9525" marR="9525" marT="9525" marB="0" anchor="b">
                    <a:solidFill>
                      <a:schemeClr val="accent2">
                        <a:lumMod val="20000"/>
                        <a:lumOff val="80000"/>
                      </a:schemeClr>
                    </a:solidFill>
                  </a:tcPr>
                </a:tc>
                <a:tc>
                  <a:txBody>
                    <a:bodyPr/>
                    <a:lstStyle/>
                    <a:p>
                      <a:pPr marL="0" algn="l" defTabSz="457200" rtl="0" eaLnBrk="1" fontAlgn="b" latinLnBrk="0" hangingPunct="1"/>
                      <a:r>
                        <a:rPr lang="en-US" sz="1100" b="0" i="0" u="none" strike="noStrike" kern="1200" dirty="0" smtClean="0">
                          <a:solidFill>
                            <a:schemeClr val="tx1"/>
                          </a:solidFill>
                          <a:effectLst/>
                          <a:latin typeface="+mn-lt"/>
                          <a:ea typeface="+mn-ea"/>
                          <a:cs typeface="+mn-cs"/>
                        </a:rPr>
                        <a:t>Ecuador</a:t>
                      </a:r>
                      <a:endParaRPr lang="en-US" sz="1100" b="0" i="0" u="none" strike="noStrike" kern="1200" dirty="0">
                        <a:solidFill>
                          <a:schemeClr val="tx1"/>
                        </a:solidFill>
                        <a:effectLst/>
                        <a:latin typeface="+mn-lt"/>
                        <a:ea typeface="+mn-ea"/>
                        <a:cs typeface="+mn-cs"/>
                      </a:endParaRPr>
                    </a:p>
                  </a:txBody>
                  <a:tcPr marL="9525" marR="9525" marT="9525" marB="0" anchor="b"/>
                </a:tc>
              </a:tr>
              <a:tr h="277209">
                <a:tc>
                  <a:txBody>
                    <a:bodyPr/>
                    <a:lstStyle/>
                    <a:p>
                      <a:pPr algn="ctr" fontAlgn="b"/>
                      <a:r>
                        <a:rPr lang="en-US" sz="1100" u="none" strike="noStrike" dirty="0">
                          <a:solidFill>
                            <a:schemeClr val="tx1"/>
                          </a:solidFill>
                          <a:effectLst/>
                          <a:latin typeface="+mn-lt"/>
                        </a:rPr>
                        <a:t>10</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Peru</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Ecuador</a:t>
                      </a:r>
                      <a:endParaRPr lang="en-US" sz="1100" b="0" i="0" u="none" strike="noStrike" dirty="0">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u="none" strike="noStrike" kern="1200" dirty="0" smtClean="0">
                          <a:solidFill>
                            <a:schemeClr val="tx1"/>
                          </a:solidFill>
                          <a:effectLst/>
                          <a:latin typeface="+mn-lt"/>
                          <a:ea typeface="+mn-ea"/>
                          <a:cs typeface="+mn-cs"/>
                        </a:rPr>
                        <a:t>Ecuador</a:t>
                      </a:r>
                      <a:endParaRPr lang="en-US" sz="1100" u="none" strike="noStrike" kern="1200" dirty="0">
                        <a:solidFill>
                          <a:schemeClr val="tx1"/>
                        </a:solidFill>
                        <a:effectLst/>
                        <a:latin typeface="+mn-lt"/>
                        <a:ea typeface="+mn-ea"/>
                        <a:cs typeface="+mn-cs"/>
                      </a:endParaRPr>
                    </a:p>
                  </a:txBody>
                  <a:tcPr marL="9525" marR="9525" marT="9525" marB="0" anchor="b"/>
                </a:tc>
                <a:tc>
                  <a:txBody>
                    <a:bodyPr/>
                    <a:lstStyle/>
                    <a:p>
                      <a:pPr algn="l" fontAlgn="b"/>
                      <a:r>
                        <a:rPr lang="en-US" sz="1100" b="1" i="0" u="none" strike="noStrike" dirty="0" smtClean="0">
                          <a:solidFill>
                            <a:schemeClr val="tx1"/>
                          </a:solidFill>
                          <a:effectLst/>
                          <a:latin typeface="+mn-lt"/>
                        </a:rPr>
                        <a:t>Egypt</a:t>
                      </a:r>
                      <a:endParaRPr lang="en-US" sz="1100" b="1" i="0" u="none" strike="noStrike" dirty="0">
                        <a:solidFill>
                          <a:schemeClr val="tx1"/>
                        </a:solidFill>
                        <a:effectLst/>
                        <a:latin typeface="+mn-lt"/>
                      </a:endParaRPr>
                    </a:p>
                  </a:txBody>
                  <a:tcPr marL="9525" marR="9525" marT="9525" marB="0" anchor="b">
                    <a:solidFill>
                      <a:schemeClr val="accent2">
                        <a:lumMod val="20000"/>
                        <a:lumOff val="80000"/>
                      </a:schemeClr>
                    </a:solidFill>
                  </a:tcPr>
                </a:tc>
              </a:tr>
              <a:tr h="277209">
                <a:tc>
                  <a:txBody>
                    <a:bodyPr/>
                    <a:lstStyle/>
                    <a:p>
                      <a:pPr algn="ctr" fontAlgn="b"/>
                      <a:r>
                        <a:rPr lang="en-US" sz="1100" u="none" strike="noStrike" dirty="0">
                          <a:solidFill>
                            <a:schemeClr val="tx1"/>
                          </a:solidFill>
                          <a:effectLst/>
                          <a:latin typeface="+mn-lt"/>
                        </a:rPr>
                        <a:t>11</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Brazil</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China</a:t>
                      </a:r>
                      <a:endParaRPr lang="en-US" sz="1100" b="0" i="0" u="none" strike="noStrike" dirty="0">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u="none" strike="noStrike" kern="1200" dirty="0" smtClean="0">
                          <a:solidFill>
                            <a:schemeClr val="tx1"/>
                          </a:solidFill>
                          <a:effectLst/>
                          <a:latin typeface="+mn-lt"/>
                          <a:ea typeface="+mn-ea"/>
                          <a:cs typeface="+mn-cs"/>
                        </a:rPr>
                        <a:t>Mexico</a:t>
                      </a:r>
                      <a:endParaRPr lang="en-US" sz="1100" u="none" strike="noStrike" kern="1200" dirty="0">
                        <a:solidFill>
                          <a:schemeClr val="tx1"/>
                        </a:solidFill>
                        <a:effectLst/>
                        <a:latin typeface="+mn-lt"/>
                        <a:ea typeface="+mn-ea"/>
                        <a:cs typeface="+mn-cs"/>
                      </a:endParaRPr>
                    </a:p>
                  </a:txBody>
                  <a:tcPr marL="9525" marR="9525" marT="9525" marB="0" anchor="b"/>
                </a:tc>
                <a:tc>
                  <a:txBody>
                    <a:bodyPr/>
                    <a:lstStyle/>
                    <a:p>
                      <a:pPr algn="l" fontAlgn="b"/>
                      <a:r>
                        <a:rPr lang="en-US" sz="1100" b="0" i="0" u="none" strike="noStrike" dirty="0" smtClean="0">
                          <a:solidFill>
                            <a:schemeClr val="tx1"/>
                          </a:solidFill>
                          <a:effectLst/>
                          <a:latin typeface="+mn-lt"/>
                        </a:rPr>
                        <a:t>Brazil</a:t>
                      </a:r>
                      <a:endParaRPr lang="en-US" sz="1100" b="0" i="0" u="none" strike="noStrike" dirty="0">
                        <a:solidFill>
                          <a:schemeClr val="tx1"/>
                        </a:solidFill>
                        <a:effectLst/>
                        <a:latin typeface="+mn-lt"/>
                      </a:endParaRPr>
                    </a:p>
                  </a:txBody>
                  <a:tcPr marL="9525" marR="9525" marT="9525" marB="0" anchor="b"/>
                </a:tc>
              </a:tr>
              <a:tr h="277209">
                <a:tc>
                  <a:txBody>
                    <a:bodyPr/>
                    <a:lstStyle/>
                    <a:p>
                      <a:pPr algn="ctr" fontAlgn="b"/>
                      <a:r>
                        <a:rPr lang="en-US" sz="1100" u="none" strike="noStrike" dirty="0">
                          <a:solidFill>
                            <a:schemeClr val="tx1"/>
                          </a:solidFill>
                          <a:effectLst/>
                          <a:latin typeface="+mn-lt"/>
                        </a:rPr>
                        <a:t>12</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1" i="0" u="none" strike="noStrike" dirty="0" smtClean="0">
                          <a:solidFill>
                            <a:schemeClr val="tx1"/>
                          </a:solidFill>
                          <a:effectLst/>
                          <a:latin typeface="+mn-lt"/>
                        </a:rPr>
                        <a:t>Bangladesh</a:t>
                      </a:r>
                      <a:endParaRPr lang="en-US" sz="1100" b="1" i="0" u="none" strike="noStrike" dirty="0">
                        <a:solidFill>
                          <a:schemeClr val="tx1"/>
                        </a:solidFill>
                        <a:effectLst/>
                        <a:latin typeface="+mn-lt"/>
                      </a:endParaRPr>
                    </a:p>
                  </a:txBody>
                  <a:tcPr marL="9525" marR="9525" marT="9525" marB="0" anchor="b">
                    <a:solidFill>
                      <a:schemeClr val="accent2">
                        <a:lumMod val="20000"/>
                        <a:lumOff val="80000"/>
                      </a:schemeClr>
                    </a:solidFill>
                  </a:tcPr>
                </a:tc>
                <a:tc>
                  <a:txBody>
                    <a:bodyPr/>
                    <a:lstStyle/>
                    <a:p>
                      <a:pPr algn="l" fontAlgn="b"/>
                      <a:r>
                        <a:rPr lang="en-US" sz="1100" b="0" i="0" u="none" strike="noStrike" dirty="0" smtClean="0">
                          <a:solidFill>
                            <a:schemeClr val="tx1"/>
                          </a:solidFill>
                          <a:effectLst/>
                          <a:latin typeface="+mn-lt"/>
                        </a:rPr>
                        <a:t>Taiwan</a:t>
                      </a:r>
                      <a:endParaRPr lang="en-US" sz="1100" b="0" i="0" u="none" strike="noStrike" dirty="0">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u="none" strike="noStrike" kern="1200" dirty="0" smtClean="0">
                          <a:solidFill>
                            <a:schemeClr val="tx1"/>
                          </a:solidFill>
                          <a:effectLst/>
                          <a:latin typeface="+mn-lt"/>
                          <a:ea typeface="+mn-ea"/>
                          <a:cs typeface="+mn-cs"/>
                        </a:rPr>
                        <a:t>Brazil</a:t>
                      </a:r>
                      <a:endParaRPr lang="en-US" sz="1100" u="none" strike="noStrike" kern="1200" dirty="0">
                        <a:solidFill>
                          <a:schemeClr val="tx1"/>
                        </a:solidFill>
                        <a:effectLst/>
                        <a:latin typeface="+mn-lt"/>
                        <a:ea typeface="+mn-ea"/>
                        <a:cs typeface="+mn-cs"/>
                      </a:endParaRPr>
                    </a:p>
                  </a:txBody>
                  <a:tcPr marL="9525" marR="9525" marT="9525" marB="0" anchor="b"/>
                </a:tc>
                <a:tc>
                  <a:txBody>
                    <a:bodyPr/>
                    <a:lstStyle/>
                    <a:p>
                      <a:pPr algn="l" fontAlgn="b"/>
                      <a:r>
                        <a:rPr lang="en-US" sz="1100" b="0" i="0" u="none" strike="noStrike" dirty="0" smtClean="0">
                          <a:solidFill>
                            <a:schemeClr val="tx1"/>
                          </a:solidFill>
                          <a:effectLst/>
                          <a:latin typeface="+mn-lt"/>
                        </a:rPr>
                        <a:t>Mexico</a:t>
                      </a:r>
                      <a:endParaRPr lang="en-US" sz="1100" b="0" i="0" u="none" strike="noStrike" dirty="0">
                        <a:solidFill>
                          <a:schemeClr val="tx1"/>
                        </a:solidFill>
                        <a:effectLst/>
                        <a:latin typeface="+mn-lt"/>
                      </a:endParaRPr>
                    </a:p>
                  </a:txBody>
                  <a:tcPr marL="9525" marR="9525" marT="9525" marB="0" anchor="b"/>
                </a:tc>
              </a:tr>
              <a:tr h="277209">
                <a:tc>
                  <a:txBody>
                    <a:bodyPr/>
                    <a:lstStyle/>
                    <a:p>
                      <a:pPr algn="ctr" fontAlgn="b"/>
                      <a:r>
                        <a:rPr lang="en-US" sz="1100" u="none" strike="noStrike" dirty="0">
                          <a:solidFill>
                            <a:schemeClr val="tx1"/>
                          </a:solidFill>
                          <a:effectLst/>
                          <a:latin typeface="+mn-lt"/>
                        </a:rPr>
                        <a:t>13</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United States</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Dominican Republic</a:t>
                      </a:r>
                      <a:endParaRPr lang="en-US" sz="1100" b="0" i="0" u="none" strike="noStrike" dirty="0">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u="none" strike="noStrike" kern="1200" dirty="0" smtClean="0">
                          <a:solidFill>
                            <a:schemeClr val="tx1"/>
                          </a:solidFill>
                          <a:effectLst/>
                          <a:latin typeface="+mn-lt"/>
                          <a:ea typeface="+mn-ea"/>
                          <a:cs typeface="+mn-cs"/>
                        </a:rPr>
                        <a:t>Peru</a:t>
                      </a:r>
                      <a:endParaRPr lang="en-US" sz="1100" u="none" strike="noStrike" kern="1200" dirty="0">
                        <a:solidFill>
                          <a:schemeClr val="tx1"/>
                        </a:solidFill>
                        <a:effectLst/>
                        <a:latin typeface="+mn-lt"/>
                        <a:ea typeface="+mn-ea"/>
                        <a:cs typeface="+mn-cs"/>
                      </a:endParaRPr>
                    </a:p>
                  </a:txBody>
                  <a:tcPr marL="9525" marR="9525" marT="9525" marB="0" anchor="b"/>
                </a:tc>
                <a:tc>
                  <a:txBody>
                    <a:bodyPr/>
                    <a:lstStyle/>
                    <a:p>
                      <a:pPr algn="l" fontAlgn="b"/>
                      <a:r>
                        <a:rPr lang="en-US" sz="1100" b="1" i="0" u="none" strike="noStrike" dirty="0" smtClean="0">
                          <a:solidFill>
                            <a:schemeClr val="tx1"/>
                          </a:solidFill>
                          <a:effectLst/>
                          <a:latin typeface="+mn-lt"/>
                        </a:rPr>
                        <a:t>Cambodia</a:t>
                      </a:r>
                      <a:endParaRPr lang="en-US" sz="1100" b="1" i="0" u="none" strike="noStrike" dirty="0">
                        <a:solidFill>
                          <a:schemeClr val="tx1"/>
                        </a:solidFill>
                        <a:effectLst/>
                        <a:latin typeface="+mn-lt"/>
                      </a:endParaRPr>
                    </a:p>
                  </a:txBody>
                  <a:tcPr marL="9525" marR="9525" marT="9525" marB="0" anchor="b">
                    <a:solidFill>
                      <a:schemeClr val="accent2">
                        <a:lumMod val="20000"/>
                        <a:lumOff val="80000"/>
                      </a:schemeClr>
                    </a:solidFill>
                  </a:tcPr>
                </a:tc>
              </a:tr>
              <a:tr h="277209">
                <a:tc>
                  <a:txBody>
                    <a:bodyPr/>
                    <a:lstStyle/>
                    <a:p>
                      <a:pPr algn="ctr" fontAlgn="b"/>
                      <a:r>
                        <a:rPr lang="en-US" sz="1100" u="none" strike="noStrike" dirty="0">
                          <a:solidFill>
                            <a:schemeClr val="tx1"/>
                          </a:solidFill>
                          <a:effectLst/>
                          <a:latin typeface="+mn-lt"/>
                        </a:rPr>
                        <a:t>14</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El Salvador</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1" i="0" u="none" strike="noStrike" dirty="0" smtClean="0">
                          <a:solidFill>
                            <a:schemeClr val="tx1"/>
                          </a:solidFill>
                          <a:effectLst/>
                          <a:latin typeface="+mn-lt"/>
                        </a:rPr>
                        <a:t>Egypt</a:t>
                      </a:r>
                      <a:endParaRPr lang="en-US" sz="1100" b="1" i="0" u="none" strike="noStrike" dirty="0">
                        <a:solidFill>
                          <a:schemeClr val="tx1"/>
                        </a:solidFill>
                        <a:effectLst/>
                        <a:latin typeface="+mn-lt"/>
                      </a:endParaRPr>
                    </a:p>
                  </a:txBody>
                  <a:tcPr marL="9525" marR="9525" marT="9525" marB="0" anchor="b">
                    <a:solidFill>
                      <a:schemeClr val="accent2">
                        <a:lumMod val="20000"/>
                        <a:lumOff val="80000"/>
                      </a:schemeClr>
                    </a:solidFill>
                  </a:tcPr>
                </a:tc>
                <a:tc>
                  <a:txBody>
                    <a:bodyPr/>
                    <a:lstStyle/>
                    <a:p>
                      <a:pPr marL="0" algn="l" defTabSz="457200" rtl="0" eaLnBrk="1" fontAlgn="b" latinLnBrk="0" hangingPunct="1"/>
                      <a:r>
                        <a:rPr lang="en-US" sz="1100" b="1" u="none" strike="noStrike" kern="1200" dirty="0" smtClean="0">
                          <a:solidFill>
                            <a:schemeClr val="tx1"/>
                          </a:solidFill>
                          <a:effectLst/>
                          <a:latin typeface="+mn-lt"/>
                          <a:ea typeface="+mn-ea"/>
                          <a:cs typeface="+mn-cs"/>
                        </a:rPr>
                        <a:t>Morocco</a:t>
                      </a:r>
                      <a:endParaRPr lang="en-US" sz="1100" b="1" u="none" strike="noStrike" kern="1200" dirty="0">
                        <a:solidFill>
                          <a:schemeClr val="tx1"/>
                        </a:solidFill>
                        <a:effectLst/>
                        <a:latin typeface="+mn-lt"/>
                        <a:ea typeface="+mn-ea"/>
                        <a:cs typeface="+mn-cs"/>
                      </a:endParaRPr>
                    </a:p>
                  </a:txBody>
                  <a:tcPr marL="9525" marR="9525" marT="9525" marB="0" anchor="b">
                    <a:solidFill>
                      <a:schemeClr val="accent2">
                        <a:lumMod val="20000"/>
                        <a:lumOff val="80000"/>
                      </a:schemeClr>
                    </a:solidFill>
                  </a:tcPr>
                </a:tc>
                <a:tc>
                  <a:txBody>
                    <a:bodyPr/>
                    <a:lstStyle/>
                    <a:p>
                      <a:pPr algn="l" fontAlgn="b"/>
                      <a:r>
                        <a:rPr lang="en-US" sz="1100" b="0" i="0" u="none" strike="noStrike" dirty="0" smtClean="0">
                          <a:solidFill>
                            <a:schemeClr val="tx1"/>
                          </a:solidFill>
                          <a:effectLst/>
                          <a:latin typeface="+mn-lt"/>
                        </a:rPr>
                        <a:t>Poland</a:t>
                      </a:r>
                      <a:endParaRPr lang="en-US" sz="1100" b="0" i="0" u="none" strike="noStrike" dirty="0">
                        <a:solidFill>
                          <a:schemeClr val="tx1"/>
                        </a:solidFill>
                        <a:effectLst/>
                        <a:latin typeface="+mn-lt"/>
                      </a:endParaRPr>
                    </a:p>
                  </a:txBody>
                  <a:tcPr marL="9525" marR="9525" marT="9525" marB="0" anchor="b"/>
                </a:tc>
              </a:tr>
              <a:tr h="277209">
                <a:tc>
                  <a:txBody>
                    <a:bodyPr/>
                    <a:lstStyle/>
                    <a:p>
                      <a:pPr algn="ctr" fontAlgn="b"/>
                      <a:r>
                        <a:rPr lang="en-US" sz="1100" u="none" strike="noStrike" dirty="0">
                          <a:solidFill>
                            <a:schemeClr val="tx1"/>
                          </a:solidFill>
                          <a:effectLst/>
                          <a:latin typeface="+mn-lt"/>
                        </a:rPr>
                        <a:t>15</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Bolivia</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1" i="0" u="none" strike="noStrike" dirty="0" smtClean="0">
                          <a:solidFill>
                            <a:schemeClr val="tx1"/>
                          </a:solidFill>
                          <a:effectLst/>
                          <a:latin typeface="+mn-lt"/>
                        </a:rPr>
                        <a:t>Vietnam</a:t>
                      </a:r>
                      <a:endParaRPr lang="en-US" sz="1100" b="1" i="0" u="none" strike="noStrike" dirty="0">
                        <a:solidFill>
                          <a:schemeClr val="tx1"/>
                        </a:solidFill>
                        <a:effectLst/>
                        <a:latin typeface="+mn-lt"/>
                      </a:endParaRPr>
                    </a:p>
                  </a:txBody>
                  <a:tcPr marL="9525" marR="9525" marT="9525" marB="0" anchor="b">
                    <a:solidFill>
                      <a:schemeClr val="accent2">
                        <a:lumMod val="20000"/>
                        <a:lumOff val="80000"/>
                      </a:schemeClr>
                    </a:solidFill>
                  </a:tcPr>
                </a:tc>
                <a:tc>
                  <a:txBody>
                    <a:bodyPr/>
                    <a:lstStyle/>
                    <a:p>
                      <a:pPr marL="0" algn="l" defTabSz="457200" rtl="0" eaLnBrk="1" fontAlgn="b" latinLnBrk="0" hangingPunct="1"/>
                      <a:r>
                        <a:rPr lang="en-US" sz="1100" u="none" strike="noStrike" kern="1200" dirty="0" smtClean="0">
                          <a:solidFill>
                            <a:schemeClr val="tx1"/>
                          </a:solidFill>
                          <a:effectLst/>
                          <a:latin typeface="+mn-lt"/>
                          <a:ea typeface="+mn-ea"/>
                          <a:cs typeface="+mn-cs"/>
                        </a:rPr>
                        <a:t>Taiwan</a:t>
                      </a:r>
                      <a:endParaRPr lang="en-US" sz="1100" u="none" strike="noStrike" kern="1200" dirty="0">
                        <a:solidFill>
                          <a:schemeClr val="tx1"/>
                        </a:solidFill>
                        <a:effectLst/>
                        <a:latin typeface="+mn-lt"/>
                        <a:ea typeface="+mn-ea"/>
                        <a:cs typeface="+mn-cs"/>
                      </a:endParaRPr>
                    </a:p>
                  </a:txBody>
                  <a:tcPr marL="9525" marR="9525" marT="9525" marB="0" anchor="b"/>
                </a:tc>
                <a:tc>
                  <a:txBody>
                    <a:bodyPr/>
                    <a:lstStyle/>
                    <a:p>
                      <a:pPr algn="l" fontAlgn="b"/>
                      <a:r>
                        <a:rPr lang="en-US" sz="1100" b="0" i="0" u="none" strike="noStrike" dirty="0" smtClean="0">
                          <a:solidFill>
                            <a:schemeClr val="tx1"/>
                          </a:solidFill>
                          <a:effectLst/>
                          <a:latin typeface="+mn-lt"/>
                        </a:rPr>
                        <a:t>Dominican Republic</a:t>
                      </a:r>
                      <a:endParaRPr lang="en-US" sz="1100" b="0" i="0" u="none" strike="noStrike" dirty="0">
                        <a:solidFill>
                          <a:schemeClr val="tx1"/>
                        </a:solidFill>
                        <a:effectLst/>
                        <a:latin typeface="+mn-lt"/>
                      </a:endParaRPr>
                    </a:p>
                  </a:txBody>
                  <a:tcPr marL="9525" marR="9525" marT="9525" marB="0" anchor="b"/>
                </a:tc>
              </a:tr>
              <a:tr h="277209">
                <a:tc>
                  <a:txBody>
                    <a:bodyPr/>
                    <a:lstStyle/>
                    <a:p>
                      <a:pPr algn="ctr" fontAlgn="b"/>
                      <a:r>
                        <a:rPr lang="en-US" sz="1100" u="none" strike="noStrike" dirty="0">
                          <a:solidFill>
                            <a:schemeClr val="tx1"/>
                          </a:solidFill>
                          <a:effectLst/>
                          <a:latin typeface="+mn-lt"/>
                        </a:rPr>
                        <a:t>16</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1" i="0" u="none" strike="noStrike" dirty="0" smtClean="0">
                          <a:solidFill>
                            <a:schemeClr val="tx1"/>
                          </a:solidFill>
                          <a:effectLst/>
                          <a:latin typeface="+mn-lt"/>
                        </a:rPr>
                        <a:t>Egypt</a:t>
                      </a:r>
                      <a:endParaRPr lang="en-US" sz="1100" b="1" i="0" u="none" strike="noStrike" dirty="0">
                        <a:solidFill>
                          <a:schemeClr val="tx1"/>
                        </a:solidFill>
                        <a:effectLst/>
                        <a:latin typeface="+mn-lt"/>
                      </a:endParaRPr>
                    </a:p>
                  </a:txBody>
                  <a:tcPr marL="9525" marR="9525" marT="9525" marB="0" anchor="b">
                    <a:solidFill>
                      <a:schemeClr val="accent2">
                        <a:lumMod val="20000"/>
                        <a:lumOff val="80000"/>
                      </a:schemeClr>
                    </a:solidFill>
                  </a:tcPr>
                </a:tc>
                <a:tc>
                  <a:txBody>
                    <a:bodyPr/>
                    <a:lstStyle/>
                    <a:p>
                      <a:pPr algn="l" fontAlgn="b"/>
                      <a:r>
                        <a:rPr lang="en-US" sz="1100" b="1" i="0" u="none" strike="noStrike" dirty="0" smtClean="0">
                          <a:solidFill>
                            <a:schemeClr val="tx1"/>
                          </a:solidFill>
                          <a:effectLst/>
                          <a:latin typeface="+mn-lt"/>
                        </a:rPr>
                        <a:t>Indonesia</a:t>
                      </a:r>
                      <a:endParaRPr lang="en-US" sz="1100" b="1" i="0" u="none" strike="noStrike" dirty="0">
                        <a:solidFill>
                          <a:schemeClr val="tx1"/>
                        </a:solidFill>
                        <a:effectLst/>
                        <a:latin typeface="+mn-lt"/>
                      </a:endParaRPr>
                    </a:p>
                  </a:txBody>
                  <a:tcPr marL="9525" marR="9525" marT="9525" marB="0" anchor="b">
                    <a:solidFill>
                      <a:schemeClr val="accent2">
                        <a:lumMod val="20000"/>
                        <a:lumOff val="80000"/>
                      </a:schemeClr>
                    </a:solidFill>
                  </a:tcPr>
                </a:tc>
                <a:tc>
                  <a:txBody>
                    <a:bodyPr/>
                    <a:lstStyle/>
                    <a:p>
                      <a:pPr marL="0" algn="l" defTabSz="457200" rtl="0" eaLnBrk="1" fontAlgn="b" latinLnBrk="0" hangingPunct="1"/>
                      <a:r>
                        <a:rPr lang="en-US" sz="1100" b="1" u="none" strike="noStrike" kern="1200" dirty="0" smtClean="0">
                          <a:solidFill>
                            <a:schemeClr val="tx1"/>
                          </a:solidFill>
                          <a:effectLst/>
                          <a:latin typeface="+mn-lt"/>
                          <a:ea typeface="+mn-ea"/>
                          <a:cs typeface="+mn-cs"/>
                        </a:rPr>
                        <a:t>Bangladesh</a:t>
                      </a:r>
                      <a:endParaRPr lang="en-US" sz="1100" b="1" u="none" strike="noStrike" kern="1200" dirty="0">
                        <a:solidFill>
                          <a:schemeClr val="tx1"/>
                        </a:solidFill>
                        <a:effectLst/>
                        <a:latin typeface="+mn-lt"/>
                        <a:ea typeface="+mn-ea"/>
                        <a:cs typeface="+mn-cs"/>
                      </a:endParaRPr>
                    </a:p>
                  </a:txBody>
                  <a:tcPr marL="9525" marR="9525" marT="9525" marB="0" anchor="b">
                    <a:solidFill>
                      <a:schemeClr val="accent2">
                        <a:lumMod val="20000"/>
                        <a:lumOff val="80000"/>
                      </a:schemeClr>
                    </a:solidFill>
                  </a:tcPr>
                </a:tc>
                <a:tc>
                  <a:txBody>
                    <a:bodyPr/>
                    <a:lstStyle/>
                    <a:p>
                      <a:pPr algn="l" fontAlgn="b"/>
                      <a:r>
                        <a:rPr lang="en-US" sz="1100" b="1" i="0" u="none" strike="noStrike" dirty="0" smtClean="0">
                          <a:solidFill>
                            <a:schemeClr val="tx1"/>
                          </a:solidFill>
                          <a:effectLst/>
                          <a:latin typeface="+mn-lt"/>
                        </a:rPr>
                        <a:t>Indonesia</a:t>
                      </a:r>
                      <a:endParaRPr lang="en-US" sz="1100" b="1" i="0" u="none" strike="noStrike" dirty="0">
                        <a:solidFill>
                          <a:schemeClr val="tx1"/>
                        </a:solidFill>
                        <a:effectLst/>
                        <a:latin typeface="+mn-lt"/>
                      </a:endParaRPr>
                    </a:p>
                  </a:txBody>
                  <a:tcPr marL="9525" marR="9525" marT="9525" marB="0" anchor="b">
                    <a:solidFill>
                      <a:schemeClr val="accent2">
                        <a:lumMod val="20000"/>
                        <a:lumOff val="80000"/>
                      </a:schemeClr>
                    </a:solidFill>
                  </a:tcPr>
                </a:tc>
              </a:tr>
              <a:tr h="277209">
                <a:tc>
                  <a:txBody>
                    <a:bodyPr/>
                    <a:lstStyle/>
                    <a:p>
                      <a:pPr algn="ctr" fontAlgn="b"/>
                      <a:r>
                        <a:rPr lang="en-US" sz="1100" u="none" strike="noStrike" dirty="0">
                          <a:solidFill>
                            <a:schemeClr val="tx1"/>
                          </a:solidFill>
                          <a:effectLst/>
                          <a:latin typeface="+mn-lt"/>
                        </a:rPr>
                        <a:t>17</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Kazakhstan</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Poland</a:t>
                      </a:r>
                      <a:endParaRPr lang="en-US" sz="1100" b="0" i="0" u="none" strike="noStrike" dirty="0">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b="1" u="none" strike="noStrike" kern="1200" dirty="0" smtClean="0">
                          <a:solidFill>
                            <a:schemeClr val="tx1"/>
                          </a:solidFill>
                          <a:effectLst/>
                          <a:latin typeface="+mn-lt"/>
                          <a:ea typeface="+mn-ea"/>
                          <a:cs typeface="+mn-cs"/>
                        </a:rPr>
                        <a:t>Mauritania</a:t>
                      </a:r>
                      <a:endParaRPr lang="en-US" sz="1100" b="1" u="none" strike="noStrike" kern="1200" dirty="0">
                        <a:solidFill>
                          <a:schemeClr val="tx1"/>
                        </a:solidFill>
                        <a:effectLst/>
                        <a:latin typeface="+mn-lt"/>
                        <a:ea typeface="+mn-ea"/>
                        <a:cs typeface="+mn-cs"/>
                      </a:endParaRPr>
                    </a:p>
                  </a:txBody>
                  <a:tcPr marL="9525" marR="9525" marT="9525" marB="0" anchor="b">
                    <a:solidFill>
                      <a:schemeClr val="accent2">
                        <a:lumMod val="20000"/>
                        <a:lumOff val="80000"/>
                      </a:schemeClr>
                    </a:solidFill>
                  </a:tcPr>
                </a:tc>
                <a:tc>
                  <a:txBody>
                    <a:bodyPr/>
                    <a:lstStyle/>
                    <a:p>
                      <a:pPr algn="l" fontAlgn="b"/>
                      <a:r>
                        <a:rPr lang="en-US" sz="1100" b="0" i="0" u="none" strike="noStrike" dirty="0" smtClean="0">
                          <a:solidFill>
                            <a:schemeClr val="tx1"/>
                          </a:solidFill>
                          <a:effectLst/>
                          <a:latin typeface="+mn-lt"/>
                        </a:rPr>
                        <a:t>Taiwan</a:t>
                      </a:r>
                      <a:endParaRPr lang="en-US" sz="1100" b="0" i="0" u="none" strike="noStrike" dirty="0">
                        <a:solidFill>
                          <a:schemeClr val="tx1"/>
                        </a:solidFill>
                        <a:effectLst/>
                        <a:latin typeface="+mn-lt"/>
                      </a:endParaRPr>
                    </a:p>
                  </a:txBody>
                  <a:tcPr marL="9525" marR="9525" marT="9525" marB="0" anchor="b"/>
                </a:tc>
              </a:tr>
              <a:tr h="277209">
                <a:tc>
                  <a:txBody>
                    <a:bodyPr/>
                    <a:lstStyle/>
                    <a:p>
                      <a:pPr algn="ctr" fontAlgn="b"/>
                      <a:r>
                        <a:rPr lang="en-US" sz="1100" u="none" strike="noStrike" dirty="0">
                          <a:solidFill>
                            <a:schemeClr val="tx1"/>
                          </a:solidFill>
                          <a:effectLst/>
                          <a:latin typeface="+mn-lt"/>
                        </a:rPr>
                        <a:t>18</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Paraguay</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India</a:t>
                      </a:r>
                      <a:endParaRPr lang="en-US" sz="1100" b="0" i="0" u="none" strike="noStrike" dirty="0">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u="none" strike="noStrike" kern="1200" dirty="0" smtClean="0">
                          <a:solidFill>
                            <a:schemeClr val="tx1"/>
                          </a:solidFill>
                          <a:effectLst/>
                          <a:latin typeface="+mn-lt"/>
                          <a:ea typeface="+mn-ea"/>
                          <a:cs typeface="+mn-cs"/>
                        </a:rPr>
                        <a:t>Japan</a:t>
                      </a:r>
                      <a:endParaRPr lang="en-US" sz="1100" u="none" strike="noStrike" kern="1200" dirty="0">
                        <a:solidFill>
                          <a:schemeClr val="tx1"/>
                        </a:solidFill>
                        <a:effectLst/>
                        <a:latin typeface="+mn-lt"/>
                        <a:ea typeface="+mn-ea"/>
                        <a:cs typeface="+mn-cs"/>
                      </a:endParaRPr>
                    </a:p>
                  </a:txBody>
                  <a:tcPr marL="9525" marR="9525" marT="9525" marB="0" anchor="b"/>
                </a:tc>
                <a:tc>
                  <a:txBody>
                    <a:bodyPr/>
                    <a:lstStyle/>
                    <a:p>
                      <a:pPr algn="l" fontAlgn="b"/>
                      <a:r>
                        <a:rPr lang="en-US" sz="1100" b="1" i="0" u="none" strike="noStrike" dirty="0" smtClean="0">
                          <a:solidFill>
                            <a:schemeClr val="tx1"/>
                          </a:solidFill>
                          <a:effectLst/>
                          <a:latin typeface="+mn-lt"/>
                        </a:rPr>
                        <a:t>Laos</a:t>
                      </a:r>
                      <a:endParaRPr lang="en-US" sz="1100" b="1" i="0" u="none" strike="noStrike" dirty="0">
                        <a:solidFill>
                          <a:schemeClr val="tx1"/>
                        </a:solidFill>
                        <a:effectLst/>
                        <a:latin typeface="+mn-lt"/>
                      </a:endParaRPr>
                    </a:p>
                  </a:txBody>
                  <a:tcPr marL="9525" marR="9525" marT="9525" marB="0" anchor="b">
                    <a:solidFill>
                      <a:schemeClr val="accent2">
                        <a:lumMod val="20000"/>
                        <a:lumOff val="80000"/>
                      </a:schemeClr>
                    </a:solidFill>
                  </a:tcPr>
                </a:tc>
              </a:tr>
              <a:tr h="277209">
                <a:tc>
                  <a:txBody>
                    <a:bodyPr/>
                    <a:lstStyle/>
                    <a:p>
                      <a:pPr algn="ctr" fontAlgn="b"/>
                      <a:r>
                        <a:rPr lang="en-US" sz="1100" u="none" strike="noStrike" dirty="0">
                          <a:solidFill>
                            <a:schemeClr val="tx1"/>
                          </a:solidFill>
                          <a:effectLst/>
                          <a:latin typeface="+mn-lt"/>
                        </a:rPr>
                        <a:t>19</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Russia</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Spain</a:t>
                      </a:r>
                      <a:endParaRPr lang="en-US" sz="1100" b="0" i="0" u="none" strike="noStrike" dirty="0">
                        <a:solidFill>
                          <a:schemeClr val="tx1"/>
                        </a:solidFill>
                        <a:effectLst/>
                        <a:latin typeface="+mn-lt"/>
                      </a:endParaRPr>
                    </a:p>
                  </a:txBody>
                  <a:tcPr marL="9525" marR="9525" marT="9525" marB="0" anchor="b"/>
                </a:tc>
                <a:tc>
                  <a:txBody>
                    <a:bodyPr/>
                    <a:lstStyle/>
                    <a:p>
                      <a:pPr marL="0" algn="l" defTabSz="457200" rtl="0" eaLnBrk="1" fontAlgn="b" latinLnBrk="0" hangingPunct="1"/>
                      <a:r>
                        <a:rPr lang="en-US" sz="1100" u="none" strike="noStrike" kern="1200" dirty="0" smtClean="0">
                          <a:solidFill>
                            <a:schemeClr val="tx1"/>
                          </a:solidFill>
                          <a:effectLst/>
                          <a:latin typeface="+mn-lt"/>
                          <a:ea typeface="+mn-ea"/>
                          <a:cs typeface="+mn-cs"/>
                        </a:rPr>
                        <a:t>Poland</a:t>
                      </a:r>
                      <a:endParaRPr lang="en-US" sz="1100" u="none" strike="noStrike" kern="1200" dirty="0">
                        <a:solidFill>
                          <a:schemeClr val="tx1"/>
                        </a:solidFill>
                        <a:effectLst/>
                        <a:latin typeface="+mn-lt"/>
                        <a:ea typeface="+mn-ea"/>
                        <a:cs typeface="+mn-cs"/>
                      </a:endParaRPr>
                    </a:p>
                  </a:txBody>
                  <a:tcPr marL="9525" marR="9525" marT="9525" marB="0" anchor="b"/>
                </a:tc>
                <a:tc>
                  <a:txBody>
                    <a:bodyPr/>
                    <a:lstStyle/>
                    <a:p>
                      <a:pPr algn="l" fontAlgn="b"/>
                      <a:r>
                        <a:rPr lang="en-US" sz="1100" b="1" i="0" u="none" strike="noStrike" dirty="0" smtClean="0">
                          <a:solidFill>
                            <a:schemeClr val="tx1"/>
                          </a:solidFill>
                          <a:effectLst/>
                          <a:latin typeface="+mn-lt"/>
                        </a:rPr>
                        <a:t>Algeria</a:t>
                      </a:r>
                      <a:endParaRPr lang="en-US" sz="1100" b="1" i="0" u="none" strike="noStrike" dirty="0">
                        <a:solidFill>
                          <a:schemeClr val="tx1"/>
                        </a:solidFill>
                        <a:effectLst/>
                        <a:latin typeface="+mn-lt"/>
                      </a:endParaRPr>
                    </a:p>
                  </a:txBody>
                  <a:tcPr marL="9525" marR="9525" marT="9525" marB="0" anchor="b">
                    <a:solidFill>
                      <a:schemeClr val="accent2">
                        <a:lumMod val="20000"/>
                        <a:lumOff val="80000"/>
                      </a:schemeClr>
                    </a:solidFill>
                  </a:tcPr>
                </a:tc>
              </a:tr>
              <a:tr h="277209">
                <a:tc>
                  <a:txBody>
                    <a:bodyPr/>
                    <a:lstStyle/>
                    <a:p>
                      <a:pPr algn="ctr" fontAlgn="b"/>
                      <a:r>
                        <a:rPr lang="en-US" sz="1100" u="none" strike="noStrike" dirty="0">
                          <a:solidFill>
                            <a:schemeClr val="tx1"/>
                          </a:solidFill>
                          <a:effectLst/>
                          <a:latin typeface="+mn-lt"/>
                        </a:rPr>
                        <a:t>20</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0" i="0" u="none" strike="noStrike" dirty="0" smtClean="0">
                          <a:solidFill>
                            <a:schemeClr val="tx1"/>
                          </a:solidFill>
                          <a:effectLst/>
                          <a:latin typeface="+mn-lt"/>
                        </a:rPr>
                        <a:t>Honduras</a:t>
                      </a:r>
                      <a:endParaRPr lang="en-US" sz="1100" b="0" i="0" u="none" strike="noStrike" dirty="0">
                        <a:solidFill>
                          <a:schemeClr val="tx1"/>
                        </a:solidFill>
                        <a:effectLst/>
                        <a:latin typeface="+mn-lt"/>
                      </a:endParaRPr>
                    </a:p>
                  </a:txBody>
                  <a:tcPr marL="9525" marR="9525" marT="9525" marB="0" anchor="b"/>
                </a:tc>
                <a:tc>
                  <a:txBody>
                    <a:bodyPr/>
                    <a:lstStyle/>
                    <a:p>
                      <a:pPr algn="l" fontAlgn="b"/>
                      <a:r>
                        <a:rPr lang="en-US" sz="1100" b="1" i="0" u="none" strike="noStrike" dirty="0" smtClean="0">
                          <a:solidFill>
                            <a:schemeClr val="tx1"/>
                          </a:solidFill>
                          <a:effectLst/>
                          <a:latin typeface="+mn-lt"/>
                        </a:rPr>
                        <a:t>Pakistan</a:t>
                      </a:r>
                      <a:endParaRPr lang="en-US" sz="1100" b="1" i="0" u="none" strike="noStrike" dirty="0">
                        <a:solidFill>
                          <a:schemeClr val="tx1"/>
                        </a:solidFill>
                        <a:effectLst/>
                        <a:latin typeface="+mn-lt"/>
                      </a:endParaRPr>
                    </a:p>
                  </a:txBody>
                  <a:tcPr marL="9525" marR="9525" marT="9525" marB="0" anchor="b">
                    <a:solidFill>
                      <a:schemeClr val="accent2">
                        <a:lumMod val="20000"/>
                        <a:lumOff val="80000"/>
                      </a:schemeClr>
                    </a:solidFill>
                  </a:tcPr>
                </a:tc>
                <a:tc>
                  <a:txBody>
                    <a:bodyPr/>
                    <a:lstStyle/>
                    <a:p>
                      <a:pPr marL="0" algn="l" defTabSz="457200" rtl="0" eaLnBrk="1" fontAlgn="b" latinLnBrk="0" hangingPunct="1"/>
                      <a:r>
                        <a:rPr lang="en-US" sz="1100" b="1" u="none" strike="noStrike" kern="1200" dirty="0" smtClean="0">
                          <a:solidFill>
                            <a:schemeClr val="tx1"/>
                          </a:solidFill>
                          <a:effectLst/>
                          <a:latin typeface="+mn-lt"/>
                          <a:ea typeface="+mn-ea"/>
                          <a:cs typeface="+mn-cs"/>
                        </a:rPr>
                        <a:t>Tunisia</a:t>
                      </a:r>
                      <a:endParaRPr lang="en-US" sz="1100" b="1" u="none" strike="noStrike" kern="1200" dirty="0">
                        <a:solidFill>
                          <a:schemeClr val="tx1"/>
                        </a:solidFill>
                        <a:effectLst/>
                        <a:latin typeface="+mn-lt"/>
                        <a:ea typeface="+mn-ea"/>
                        <a:cs typeface="+mn-cs"/>
                      </a:endParaRPr>
                    </a:p>
                  </a:txBody>
                  <a:tcPr marL="9525" marR="9525" marT="9525" marB="0" anchor="b">
                    <a:solidFill>
                      <a:schemeClr val="accent2">
                        <a:lumMod val="20000"/>
                        <a:lumOff val="80000"/>
                      </a:schemeClr>
                    </a:solidFill>
                  </a:tcPr>
                </a:tc>
                <a:tc>
                  <a:txBody>
                    <a:bodyPr/>
                    <a:lstStyle/>
                    <a:p>
                      <a:pPr algn="l" fontAlgn="b"/>
                      <a:r>
                        <a:rPr lang="en-US" sz="1100" b="1" i="0" u="none" strike="noStrike" dirty="0" smtClean="0">
                          <a:solidFill>
                            <a:schemeClr val="tx1"/>
                          </a:solidFill>
                          <a:effectLst/>
                          <a:latin typeface="+mn-lt"/>
                        </a:rPr>
                        <a:t>Morocco</a:t>
                      </a:r>
                      <a:endParaRPr lang="en-US" sz="1100" b="1" i="0" u="none" strike="noStrike" dirty="0">
                        <a:solidFill>
                          <a:schemeClr val="tx1"/>
                        </a:solidFill>
                        <a:effectLst/>
                        <a:latin typeface="+mn-lt"/>
                      </a:endParaRPr>
                    </a:p>
                  </a:txBody>
                  <a:tcPr marL="9525" marR="9525" marT="9525" marB="0" anchor="b">
                    <a:solidFill>
                      <a:schemeClr val="accent2">
                        <a:lumMod val="20000"/>
                        <a:lumOff val="80000"/>
                      </a:schemeClr>
                    </a:solidFill>
                  </a:tcPr>
                </a:tc>
              </a:tr>
            </a:tbl>
          </a:graphicData>
        </a:graphic>
      </p:graphicFrame>
    </p:spTree>
    <p:extLst>
      <p:ext uri="{BB962C8B-B14F-4D97-AF65-F5344CB8AC3E}">
        <p14:creationId xmlns:p14="http://schemas.microsoft.com/office/powerpoint/2010/main" val="26414966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30000"/>
            <a:lum/>
            <a:extLst>
              <a:ext uri="{BEBA8EAE-BF5A-486C-A8C5-ECC9F3942E4B}">
                <a14:imgProps xmlns:a14="http://schemas.microsoft.com/office/drawing/2010/main">
                  <a14:imgLayer r:embed="rId4">
                    <a14:imgEffect>
                      <a14:colorTemperature colorTemp="5300"/>
                    </a14:imgEffect>
                    <a14:imgEffect>
                      <a14:saturation sat="66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2" name="Title 1"/>
          <p:cNvSpPr txBox="1">
            <a:spLocks noChangeAspect="1"/>
          </p:cNvSpPr>
          <p:nvPr/>
        </p:nvSpPr>
        <p:spPr>
          <a:xfrm>
            <a:off x="1160463" y="963211"/>
            <a:ext cx="7125336" cy="1098394"/>
          </a:xfrm>
          <a:prstGeom prst="rect">
            <a:avLst/>
          </a:prstGeom>
        </p:spPr>
        <p:txBody>
          <a:bodyPr vert="horz" wrap="square" lIns="0" tIns="0" rIns="0" bIns="0" rtlCol="0" anchor="b" anchorCtr="0">
            <a:normAutofit fontScale="85000" lnSpcReduction="10000"/>
          </a:bodyPr>
          <a:lstStyle/>
          <a:p>
            <a:pPr marL="0" marR="0" lvl="0" indent="0" algn="l" defTabSz="457200" rtl="0" eaLnBrk="1" fontAlgn="auto" latinLnBrk="0" hangingPunct="1">
              <a:lnSpc>
                <a:spcPts val="3320"/>
              </a:lnSpc>
              <a:spcBef>
                <a:spcPct val="0"/>
              </a:spcBef>
              <a:spcAft>
                <a:spcPts val="0"/>
              </a:spcAft>
              <a:buClrTx/>
              <a:buSzTx/>
              <a:buFontTx/>
              <a:buNone/>
              <a:tabLst/>
              <a:defRPr/>
            </a:pPr>
            <a:r>
              <a:rPr lang="en-US" sz="4000" b="1" cap="all" spc="50" noProof="0" dirty="0" smtClean="0">
                <a:latin typeface="+mj-lt"/>
                <a:ea typeface="+mj-ea"/>
                <a:cs typeface="+mj-cs"/>
              </a:rPr>
              <a:t>ABOUT </a:t>
            </a:r>
            <a:r>
              <a:rPr lang="en-US" sz="4000" b="1" cap="all" spc="50" noProof="0" dirty="0" err="1" smtClean="0">
                <a:latin typeface="+mj-lt"/>
                <a:ea typeface="+mj-ea"/>
                <a:cs typeface="+mj-cs"/>
              </a:rPr>
              <a:t>LAGuardia</a:t>
            </a:r>
            <a:r>
              <a:rPr lang="en-US" sz="4000" b="1" cap="all" spc="50" noProof="0" dirty="0" smtClean="0">
                <a:latin typeface="+mj-lt"/>
                <a:ea typeface="+mj-ea"/>
                <a:cs typeface="+mj-cs"/>
              </a:rPr>
              <a:t> Community College (CUNY)</a:t>
            </a:r>
            <a:endParaRPr kumimoji="0" lang="en-US" sz="4000" b="1" i="0" u="none" strike="noStrike" kern="1200" cap="all" spc="50" normalizeH="0" baseline="-3000" noProof="0" dirty="0">
              <a:ln>
                <a:noFill/>
              </a:ln>
              <a:effectLst/>
              <a:uLnTx/>
              <a:uFillTx/>
              <a:latin typeface="+mj-lt"/>
              <a:ea typeface="+mj-ea"/>
              <a:cs typeface="+mj-cs"/>
            </a:endParaRPr>
          </a:p>
        </p:txBody>
      </p:sp>
      <p:sp>
        <p:nvSpPr>
          <p:cNvPr id="3" name="TextBox 2"/>
          <p:cNvSpPr txBox="1"/>
          <p:nvPr/>
        </p:nvSpPr>
        <p:spPr>
          <a:xfrm>
            <a:off x="1160461" y="2086853"/>
            <a:ext cx="7558025" cy="4308872"/>
          </a:xfrm>
          <a:prstGeom prst="rect">
            <a:avLst/>
          </a:prstGeom>
          <a:noFill/>
        </p:spPr>
        <p:txBody>
          <a:bodyPr wrap="square" rtlCol="0">
            <a:spAutoFit/>
          </a:bodyPr>
          <a:lstStyle/>
          <a:p>
            <a:pPr marL="457200" indent="-457200">
              <a:spcBef>
                <a:spcPts val="600"/>
              </a:spcBef>
              <a:spcAft>
                <a:spcPts val="600"/>
              </a:spcAft>
              <a:buFont typeface="Arial" panose="020B0604020202020204" pitchFamily="34" charset="0"/>
              <a:buChar char="•"/>
            </a:pPr>
            <a:r>
              <a:rPr lang="en-US" sz="3200" dirty="0" smtClean="0"/>
              <a:t>Housed in four former factory buildings across the 59</a:t>
            </a:r>
            <a:r>
              <a:rPr lang="en-US" sz="3200" baseline="30000" dirty="0" smtClean="0"/>
              <a:t>th</a:t>
            </a:r>
            <a:r>
              <a:rPr lang="en-US" sz="3200" dirty="0" smtClean="0"/>
              <a:t> Street Bridge</a:t>
            </a:r>
          </a:p>
          <a:p>
            <a:pPr marL="457200" indent="-457200">
              <a:spcBef>
                <a:spcPts val="600"/>
              </a:spcBef>
              <a:spcAft>
                <a:spcPts val="600"/>
              </a:spcAft>
              <a:buFont typeface="Arial" panose="020B0604020202020204" pitchFamily="34" charset="0"/>
              <a:buChar char="•"/>
            </a:pPr>
            <a:r>
              <a:rPr lang="en-US" sz="3200" dirty="0" smtClean="0"/>
              <a:t>19,000 undergraduates</a:t>
            </a:r>
          </a:p>
          <a:p>
            <a:pPr marL="457200" indent="-457200">
              <a:spcBef>
                <a:spcPts val="600"/>
              </a:spcBef>
              <a:spcAft>
                <a:spcPts val="600"/>
              </a:spcAft>
              <a:buFont typeface="Arial" panose="020B0604020202020204" pitchFamily="34" charset="0"/>
              <a:buChar char="•"/>
            </a:pPr>
            <a:r>
              <a:rPr lang="en-US" sz="3200" dirty="0" smtClean="0"/>
              <a:t>29,000 non-credit students</a:t>
            </a:r>
          </a:p>
          <a:p>
            <a:pPr marL="457200" indent="-457200">
              <a:spcBef>
                <a:spcPts val="600"/>
              </a:spcBef>
              <a:spcAft>
                <a:spcPts val="600"/>
              </a:spcAft>
              <a:buFont typeface="Arial" panose="020B0604020202020204" pitchFamily="34" charset="0"/>
              <a:buChar char="•"/>
            </a:pPr>
            <a:r>
              <a:rPr lang="en-US" sz="3200" dirty="0" smtClean="0"/>
              <a:t>111 languages spoken</a:t>
            </a:r>
          </a:p>
          <a:p>
            <a:pPr marL="457200" indent="-457200">
              <a:spcBef>
                <a:spcPts val="600"/>
              </a:spcBef>
              <a:spcAft>
                <a:spcPts val="600"/>
              </a:spcAft>
              <a:buFont typeface="Arial" panose="020B0604020202020204" pitchFamily="34" charset="0"/>
              <a:buChar char="•"/>
            </a:pPr>
            <a:r>
              <a:rPr lang="en-US" sz="3200" dirty="0" smtClean="0"/>
              <a:t>157 countries</a:t>
            </a:r>
          </a:p>
          <a:p>
            <a:pPr marL="457200" indent="-457200">
              <a:spcBef>
                <a:spcPts val="600"/>
              </a:spcBef>
              <a:spcAft>
                <a:spcPts val="600"/>
              </a:spcAft>
              <a:buFont typeface="Arial" panose="020B0604020202020204" pitchFamily="34" charset="0"/>
              <a:buChar char="•"/>
            </a:pPr>
            <a:r>
              <a:rPr lang="en-US" sz="3200" dirty="0" smtClean="0"/>
              <a:t>7 train</a:t>
            </a:r>
            <a:endParaRPr lang="en-US" sz="3200" dirty="0"/>
          </a:p>
        </p:txBody>
      </p:sp>
    </p:spTree>
    <p:extLst>
      <p:ext uri="{BB962C8B-B14F-4D97-AF65-F5344CB8AC3E}">
        <p14:creationId xmlns:p14="http://schemas.microsoft.com/office/powerpoint/2010/main" val="316196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3178" y="0"/>
            <a:ext cx="5250822" cy="6858000"/>
          </a:xfrm>
          <a:prstGeom prst="rect">
            <a:avLst/>
          </a:prstGeom>
          <a:noFill/>
          <a:ln w="9525">
            <a:noFill/>
            <a:miter lim="800000"/>
            <a:headEnd/>
            <a:tailEnd/>
          </a:ln>
          <a:extLst>
            <a:ext uri="{909E8E84-426E-40dd-AFC4-6F175D3DCCD1}">
              <a14:hiddenFill xmlns:a14="http://schemas.microsoft.com/office/drawing/2010/main" xmlns="">
                <a:solidFill>
                  <a:schemeClr val="accent1"/>
                </a:solidFill>
              </a14:hiddenFill>
            </a:ext>
          </a:extLst>
        </p:spPr>
      </p:pic>
      <p:sp>
        <p:nvSpPr>
          <p:cNvPr id="3" name="TextBox 2"/>
          <p:cNvSpPr txBox="1"/>
          <p:nvPr/>
        </p:nvSpPr>
        <p:spPr>
          <a:xfrm>
            <a:off x="262643" y="6421344"/>
            <a:ext cx="3458235" cy="307777"/>
          </a:xfrm>
          <a:prstGeom prst="rect">
            <a:avLst/>
          </a:prstGeom>
          <a:noFill/>
        </p:spPr>
        <p:txBody>
          <a:bodyPr wrap="square" rtlCol="0">
            <a:spAutoFit/>
          </a:bodyPr>
          <a:lstStyle/>
          <a:p>
            <a:pPr algn="r"/>
            <a:r>
              <a:rPr lang="en-US" sz="1400" dirty="0">
                <a:solidFill>
                  <a:schemeClr val="bg1"/>
                </a:solidFill>
              </a:rPr>
              <a:t>Source: </a:t>
            </a:r>
            <a:r>
              <a:rPr lang="en-US" sz="1400" dirty="0" smtClean="0">
                <a:solidFill>
                  <a:schemeClr val="bg1"/>
                </a:solidFill>
                <a:hlinkClick r:id="rId4"/>
              </a:rPr>
              <a:t>The Verge, July 2014</a:t>
            </a:r>
            <a:r>
              <a:rPr lang="en-US" sz="1400" dirty="0" smtClean="0">
                <a:solidFill>
                  <a:schemeClr val="bg1"/>
                </a:solidFill>
              </a:rPr>
              <a:t> </a:t>
            </a:r>
            <a:endParaRPr lang="en-US" sz="1400" dirty="0">
              <a:solidFill>
                <a:schemeClr val="bg1"/>
              </a:solidFill>
            </a:endParaRPr>
          </a:p>
        </p:txBody>
      </p:sp>
      <p:sp>
        <p:nvSpPr>
          <p:cNvPr id="8" name="TextBox 7"/>
          <p:cNvSpPr txBox="1"/>
          <p:nvPr/>
        </p:nvSpPr>
        <p:spPr>
          <a:xfrm>
            <a:off x="334977" y="669955"/>
            <a:ext cx="3313569" cy="5570756"/>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1.32 billion monthly users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smtClean="0"/>
              <a:t>77% of users access from mobile occasionally</a:t>
            </a:r>
            <a:endParaRPr lang="en-US" sz="2800" dirty="0" smtClean="0">
              <a:latin typeface="+mj-lt"/>
            </a:endParaRPr>
          </a:p>
          <a:p>
            <a:pPr marL="457200" indent="-457200">
              <a:buFont typeface="Arial" panose="020B0604020202020204" pitchFamily="34" charset="0"/>
              <a:buChar char="•"/>
            </a:pPr>
            <a:endParaRPr lang="en-US" sz="2800" dirty="0">
              <a:latin typeface="+mj-lt"/>
            </a:endParaRPr>
          </a:p>
          <a:p>
            <a:pPr marL="457200" indent="-457200">
              <a:buFont typeface="Arial" panose="020B0604020202020204" pitchFamily="34" charset="0"/>
              <a:buChar char="•"/>
            </a:pPr>
            <a:r>
              <a:rPr lang="en-US" sz="2800" dirty="0" smtClean="0">
                <a:latin typeface="+mj-lt"/>
              </a:rPr>
              <a:t>30% of users are mobile-only</a:t>
            </a:r>
          </a:p>
          <a:p>
            <a:endParaRPr lang="en-US" sz="3200" b="1" dirty="0">
              <a:latin typeface="+mj-lt"/>
            </a:endParaRPr>
          </a:p>
          <a:p>
            <a:endParaRPr lang="en-US" sz="4400" b="1" dirty="0">
              <a:latin typeface="+mj-lt"/>
            </a:endParaRPr>
          </a:p>
        </p:txBody>
      </p:sp>
    </p:spTree>
    <p:extLst>
      <p:ext uri="{BB962C8B-B14F-4D97-AF65-F5344CB8AC3E}">
        <p14:creationId xmlns:p14="http://schemas.microsoft.com/office/powerpoint/2010/main" val="392136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6" y="2569346"/>
            <a:ext cx="8696325" cy="34575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itle 1"/>
          <p:cNvSpPr txBox="1">
            <a:spLocks noChangeAspect="1"/>
          </p:cNvSpPr>
          <p:nvPr/>
        </p:nvSpPr>
        <p:spPr>
          <a:xfrm>
            <a:off x="1160463" y="667512"/>
            <a:ext cx="7125336" cy="1098394"/>
          </a:xfrm>
          <a:prstGeom prst="rect">
            <a:avLst/>
          </a:prstGeom>
        </p:spPr>
        <p:txBody>
          <a:bodyPr vert="horz" wrap="square" lIns="0" tIns="0" rIns="0" bIns="0" rtlCol="0" anchor="b" anchorCtr="0">
            <a:normAutofit/>
          </a:bodyPr>
          <a:lstStyle/>
          <a:p>
            <a:pPr marL="0" marR="0" lvl="0" indent="0" algn="l" defTabSz="457200" rtl="0" eaLnBrk="1" fontAlgn="auto" latinLnBrk="0" hangingPunct="1">
              <a:lnSpc>
                <a:spcPts val="3320"/>
              </a:lnSpc>
              <a:spcBef>
                <a:spcPct val="0"/>
              </a:spcBef>
              <a:spcAft>
                <a:spcPts val="0"/>
              </a:spcAft>
              <a:buClrTx/>
              <a:buSzTx/>
              <a:buFontTx/>
              <a:buNone/>
              <a:tabLst/>
              <a:defRPr/>
            </a:pPr>
            <a:r>
              <a:rPr lang="en-US" sz="4000" b="1" cap="all" spc="50" dirty="0" smtClean="0">
                <a:latin typeface="+mj-lt"/>
                <a:ea typeface="+mj-ea"/>
                <a:cs typeface="+mj-cs"/>
              </a:rPr>
              <a:t>WHAT YOU POST MATTERS</a:t>
            </a:r>
            <a:endParaRPr kumimoji="0" lang="en-US" sz="4000" b="1" i="0" u="none" strike="noStrike" kern="1200" cap="all" spc="50" normalizeH="0" baseline="-3000" noProof="0" dirty="0">
              <a:ln>
                <a:noFill/>
              </a:ln>
              <a:effectLst/>
              <a:uLnTx/>
              <a:uFillTx/>
              <a:latin typeface="+mj-lt"/>
              <a:ea typeface="+mj-ea"/>
              <a:cs typeface="+mj-cs"/>
            </a:endParaRPr>
          </a:p>
        </p:txBody>
      </p:sp>
      <p:sp>
        <p:nvSpPr>
          <p:cNvPr id="6" name="TextBox 5"/>
          <p:cNvSpPr txBox="1">
            <a:spLocks/>
          </p:cNvSpPr>
          <p:nvPr/>
        </p:nvSpPr>
        <p:spPr>
          <a:xfrm>
            <a:off x="1160464" y="1983617"/>
            <a:ext cx="7125336" cy="512961"/>
          </a:xfrm>
          <a:prstGeom prst="rect">
            <a:avLst/>
          </a:prstGeom>
          <a:noFill/>
        </p:spPr>
        <p:txBody>
          <a:bodyPr wrap="square" lIns="0" tIns="0" rIns="0" bIns="0" rtlCol="0" anchor="t" anchorCtr="0">
            <a:spAutoFit/>
          </a:bodyPr>
          <a:lstStyle/>
          <a:p>
            <a:pPr>
              <a:lnSpc>
                <a:spcPts val="1760"/>
              </a:lnSpc>
              <a:spcAft>
                <a:spcPts val="400"/>
              </a:spcAft>
              <a:buClr>
                <a:schemeClr val="accent1"/>
              </a:buClr>
            </a:pPr>
            <a:r>
              <a:rPr lang="en-US" sz="2000" dirty="0" smtClean="0"/>
              <a:t>Visual and interactive posts are better than text.</a:t>
            </a:r>
          </a:p>
          <a:p>
            <a:pPr>
              <a:lnSpc>
                <a:spcPts val="1760"/>
              </a:lnSpc>
              <a:spcAft>
                <a:spcPts val="400"/>
              </a:spcAft>
              <a:buClr>
                <a:schemeClr val="accent1"/>
              </a:buClr>
            </a:pPr>
            <a:endParaRPr lang="en-US" sz="1600" dirty="0"/>
          </a:p>
        </p:txBody>
      </p:sp>
    </p:spTree>
    <p:extLst>
      <p:ext uri="{BB962C8B-B14F-4D97-AF65-F5344CB8AC3E}">
        <p14:creationId xmlns:p14="http://schemas.microsoft.com/office/powerpoint/2010/main" val="35091034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120689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597" y="-285185"/>
            <a:ext cx="7785981" cy="77859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3699487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noChangeAspect="1"/>
          </p:cNvSpPr>
          <p:nvPr/>
        </p:nvSpPr>
        <p:spPr>
          <a:xfrm>
            <a:off x="1160463" y="667512"/>
            <a:ext cx="7125336" cy="1098394"/>
          </a:xfrm>
          <a:prstGeom prst="rect">
            <a:avLst/>
          </a:prstGeom>
        </p:spPr>
        <p:txBody>
          <a:bodyPr vert="horz" wrap="square" lIns="0" tIns="0" rIns="0" bIns="0" rtlCol="0" anchor="b" anchorCtr="0">
            <a:normAutofit/>
          </a:bodyPr>
          <a:lstStyle/>
          <a:p>
            <a:pPr marL="0" marR="0" lvl="0" indent="0" algn="l" defTabSz="457200" rtl="0" eaLnBrk="1" fontAlgn="auto" latinLnBrk="0" hangingPunct="1">
              <a:lnSpc>
                <a:spcPts val="3320"/>
              </a:lnSpc>
              <a:spcBef>
                <a:spcPct val="0"/>
              </a:spcBef>
              <a:spcAft>
                <a:spcPts val="0"/>
              </a:spcAft>
              <a:buClrTx/>
              <a:buSzTx/>
              <a:buFontTx/>
              <a:buNone/>
              <a:tabLst/>
              <a:defRPr/>
            </a:pPr>
            <a:r>
              <a:rPr lang="en-US" sz="4000" b="1" cap="all" spc="50" dirty="0" smtClean="0">
                <a:latin typeface="+mj-lt"/>
                <a:ea typeface="+mj-ea"/>
                <a:cs typeface="+mj-cs"/>
              </a:rPr>
              <a:t>FACEBOOK Ads work</a:t>
            </a:r>
            <a:endParaRPr kumimoji="0" lang="en-US" sz="4000" b="1" i="0" u="none" strike="noStrike" kern="1200" cap="all" spc="50" normalizeH="0" baseline="-3000" noProof="0" dirty="0">
              <a:ln>
                <a:noFill/>
              </a:ln>
              <a:effectLst/>
              <a:uLnTx/>
              <a:uFillTx/>
              <a:latin typeface="+mj-lt"/>
              <a:ea typeface="+mj-ea"/>
              <a:cs typeface="+mj-cs"/>
            </a:endParaRPr>
          </a:p>
        </p:txBody>
      </p:sp>
      <p:sp>
        <p:nvSpPr>
          <p:cNvPr id="4" name="TextBox 3"/>
          <p:cNvSpPr txBox="1">
            <a:spLocks/>
          </p:cNvSpPr>
          <p:nvPr/>
        </p:nvSpPr>
        <p:spPr>
          <a:xfrm>
            <a:off x="1160464" y="1983617"/>
            <a:ext cx="7125336" cy="512961"/>
          </a:xfrm>
          <a:prstGeom prst="rect">
            <a:avLst/>
          </a:prstGeom>
          <a:noFill/>
        </p:spPr>
        <p:txBody>
          <a:bodyPr wrap="square" lIns="0" tIns="0" rIns="0" bIns="0" rtlCol="0" anchor="t" anchorCtr="0">
            <a:spAutoFit/>
          </a:bodyPr>
          <a:lstStyle/>
          <a:p>
            <a:pPr>
              <a:lnSpc>
                <a:spcPts val="1760"/>
              </a:lnSpc>
              <a:spcAft>
                <a:spcPts val="400"/>
              </a:spcAft>
              <a:buClr>
                <a:schemeClr val="accent1"/>
              </a:buClr>
            </a:pPr>
            <a:r>
              <a:rPr lang="en-US" sz="2000" dirty="0" smtClean="0"/>
              <a:t>Target people based on their location and interests.</a:t>
            </a:r>
          </a:p>
          <a:p>
            <a:pPr>
              <a:lnSpc>
                <a:spcPts val="1760"/>
              </a:lnSpc>
              <a:spcAft>
                <a:spcPts val="400"/>
              </a:spcAft>
              <a:buClr>
                <a:schemeClr val="accent1"/>
              </a:buClr>
            </a:pPr>
            <a:endParaRPr lang="en-US" sz="1600"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647" y="2622170"/>
            <a:ext cx="8478430" cy="43082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1331054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4444" y="253497"/>
            <a:ext cx="4218914" cy="6478697"/>
          </a:xfrm>
          <a:prstGeom prst="rect">
            <a:avLst/>
          </a:prstGeom>
          <a:noFill/>
        </p:spPr>
        <p:txBody>
          <a:bodyPr wrap="square" rtlCol="0">
            <a:spAutoFit/>
          </a:bodyPr>
          <a:lstStyle/>
          <a:p>
            <a:r>
              <a:rPr lang="en-US" sz="4400" b="1" dirty="0" smtClean="0"/>
              <a:t>CONSIDER YOUR AUDIENCE</a:t>
            </a:r>
          </a:p>
          <a:p>
            <a:endParaRPr lang="en-US" sz="3200" dirty="0" smtClean="0"/>
          </a:p>
          <a:p>
            <a:r>
              <a:rPr lang="en-US" sz="3200" dirty="0" smtClean="0"/>
              <a:t>TELC reaches out to current and potential students who are:</a:t>
            </a:r>
          </a:p>
          <a:p>
            <a:pPr marL="457200" indent="-457200">
              <a:spcAft>
                <a:spcPts val="600"/>
              </a:spcAft>
              <a:buFont typeface="Arial" panose="020B0604020202020204" pitchFamily="34" charset="0"/>
              <a:buChar char="•"/>
            </a:pPr>
            <a:r>
              <a:rPr lang="en-US" sz="3200" dirty="0" smtClean="0"/>
              <a:t>college-bound.</a:t>
            </a:r>
          </a:p>
          <a:p>
            <a:pPr marL="457200" indent="-457200">
              <a:spcAft>
                <a:spcPts val="600"/>
              </a:spcAft>
              <a:buFont typeface="Arial" panose="020B0604020202020204" pitchFamily="34" charset="0"/>
              <a:buChar char="•"/>
            </a:pPr>
            <a:r>
              <a:rPr lang="en-US" sz="3200" dirty="0" smtClean="0"/>
              <a:t>pre-professional.</a:t>
            </a:r>
          </a:p>
          <a:p>
            <a:pPr marL="457200" indent="-457200">
              <a:spcAft>
                <a:spcPts val="600"/>
              </a:spcAft>
              <a:buFont typeface="Arial" panose="020B0604020202020204" pitchFamily="34" charset="0"/>
              <a:buChar char="•"/>
            </a:pPr>
            <a:r>
              <a:rPr lang="en-US" sz="3200" dirty="0" smtClean="0"/>
              <a:t>tech-savvy.</a:t>
            </a:r>
            <a:endParaRPr lang="en-US" sz="800" dirty="0" smtClean="0"/>
          </a:p>
          <a:p>
            <a:endParaRPr lang="en-US" sz="4400" b="1" dirty="0"/>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375" y="0"/>
            <a:ext cx="4492625" cy="688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50492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4444" y="253497"/>
            <a:ext cx="4218914" cy="6278642"/>
          </a:xfrm>
          <a:prstGeom prst="rect">
            <a:avLst/>
          </a:prstGeom>
          <a:noFill/>
        </p:spPr>
        <p:txBody>
          <a:bodyPr wrap="square" rtlCol="0">
            <a:spAutoFit/>
          </a:bodyPr>
          <a:lstStyle/>
          <a:p>
            <a:r>
              <a:rPr lang="en-US" sz="4400" b="1" dirty="0" smtClean="0"/>
              <a:t>CONSIDER YOUR AUDIENCE</a:t>
            </a:r>
          </a:p>
          <a:p>
            <a:endParaRPr lang="en-US" sz="900" b="1" dirty="0" smtClean="0"/>
          </a:p>
          <a:p>
            <a:r>
              <a:rPr lang="en-US" sz="3200" dirty="0" smtClean="0"/>
              <a:t>College &amp; Career Pathways Institute reaches out to teachers and administrators who are:</a:t>
            </a:r>
          </a:p>
          <a:p>
            <a:pPr marL="457200" indent="-457200">
              <a:spcAft>
                <a:spcPts val="600"/>
              </a:spcAft>
              <a:buFont typeface="Arial" panose="020B0604020202020204" pitchFamily="34" charset="0"/>
              <a:buChar char="•"/>
            </a:pPr>
            <a:r>
              <a:rPr lang="en-US" sz="3200" dirty="0" smtClean="0"/>
              <a:t>professionals.</a:t>
            </a:r>
          </a:p>
          <a:p>
            <a:pPr marL="457200" indent="-457200">
              <a:spcAft>
                <a:spcPts val="600"/>
              </a:spcAft>
              <a:buFont typeface="Arial" panose="020B0604020202020204" pitchFamily="34" charset="0"/>
              <a:buChar char="•"/>
            </a:pPr>
            <a:r>
              <a:rPr lang="en-US" sz="3200" dirty="0" smtClean="0"/>
              <a:t>partners in the field.</a:t>
            </a:r>
            <a:endParaRPr lang="en-US" sz="800" dirty="0"/>
          </a:p>
        </p:txBody>
      </p:sp>
      <p:sp>
        <p:nvSpPr>
          <p:cNvPr id="2" name="Rectangle 1"/>
          <p:cNvSpPr/>
          <p:nvPr/>
        </p:nvSpPr>
        <p:spPr>
          <a:xfrm>
            <a:off x="4572000" y="0"/>
            <a:ext cx="4572000" cy="73152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1215" y="706641"/>
            <a:ext cx="4522785" cy="51509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4312991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18611365"/>
              </p:ext>
            </p:extLst>
          </p:nvPr>
        </p:nvGraphicFramePr>
        <p:xfrm>
          <a:off x="-1" y="2"/>
          <a:ext cx="9144000" cy="6857999"/>
        </p:xfrm>
        <a:graphic>
          <a:graphicData uri="http://schemas.openxmlformats.org/drawingml/2006/table">
            <a:tbl>
              <a:tblPr firstRow="1" bandRow="1">
                <a:tableStyleId>{775DCB02-9BB8-47FD-8907-85C794F793BA}</a:tableStyleId>
              </a:tblPr>
              <a:tblGrid>
                <a:gridCol w="3048000"/>
                <a:gridCol w="3048000"/>
                <a:gridCol w="3048000"/>
              </a:tblGrid>
              <a:tr h="1100762">
                <a:tc>
                  <a:txBody>
                    <a:bodyPr/>
                    <a:lstStyle/>
                    <a:p>
                      <a:endParaRPr lang="en-US" dirty="0"/>
                    </a:p>
                  </a:txBody>
                  <a:tcPr/>
                </a:tc>
                <a:tc>
                  <a:txBody>
                    <a:bodyPr/>
                    <a:lstStyle/>
                    <a:p>
                      <a:pPr algn="ctr"/>
                      <a:r>
                        <a:rPr lang="en-US" sz="2400" dirty="0" smtClean="0">
                          <a:solidFill>
                            <a:schemeClr val="bg1"/>
                          </a:solidFill>
                        </a:rPr>
                        <a:t>CHALLENGES</a:t>
                      </a:r>
                      <a:endParaRPr lang="en-US" sz="2400" dirty="0">
                        <a:solidFill>
                          <a:schemeClr val="bg1"/>
                        </a:solidFill>
                      </a:endParaRPr>
                    </a:p>
                  </a:txBody>
                  <a:tcPr anchor="ctr"/>
                </a:tc>
                <a:tc>
                  <a:txBody>
                    <a:bodyPr/>
                    <a:lstStyle/>
                    <a:p>
                      <a:pPr algn="ctr"/>
                      <a:r>
                        <a:rPr lang="en-US" sz="2400" dirty="0" smtClean="0">
                          <a:solidFill>
                            <a:schemeClr val="bg1"/>
                          </a:solidFill>
                        </a:rPr>
                        <a:t>OPPORTUNITIES</a:t>
                      </a:r>
                      <a:endParaRPr lang="en-US" sz="2400" dirty="0">
                        <a:solidFill>
                          <a:schemeClr val="bg1"/>
                        </a:solidFill>
                      </a:endParaRPr>
                    </a:p>
                  </a:txBody>
                  <a:tcPr anchor="ctr"/>
                </a:tc>
              </a:tr>
              <a:tr h="1919079">
                <a:tc>
                  <a:txBody>
                    <a:bodyPr/>
                    <a:lstStyle/>
                    <a:p>
                      <a:pPr algn="ctr"/>
                      <a:r>
                        <a:rPr lang="en-US" sz="2400" dirty="0" smtClean="0"/>
                        <a:t>Print:</a:t>
                      </a:r>
                    </a:p>
                    <a:p>
                      <a:pPr algn="ctr"/>
                      <a:r>
                        <a:rPr lang="en-US" i="1" dirty="0" smtClean="0"/>
                        <a:t>Catalog, fliers, postcards, brochures, print ads</a:t>
                      </a:r>
                      <a:endParaRPr lang="en-US" i="1" dirty="0"/>
                    </a:p>
                  </a:txBody>
                  <a:tcPr anchor="ctr"/>
                </a:tc>
                <a:tc>
                  <a:txBody>
                    <a:bodyPr/>
                    <a:lstStyle/>
                    <a:p>
                      <a:endParaRPr lang="en-US" dirty="0"/>
                    </a:p>
                  </a:txBody>
                  <a:tcPr/>
                </a:tc>
                <a:tc>
                  <a:txBody>
                    <a:bodyPr/>
                    <a:lstStyle/>
                    <a:p>
                      <a:endParaRPr lang="en-US" dirty="0"/>
                    </a:p>
                  </a:txBody>
                  <a:tcPr/>
                </a:tc>
              </a:tr>
              <a:tr h="1919079">
                <a:tc>
                  <a:txBody>
                    <a:bodyPr/>
                    <a:lstStyle/>
                    <a:p>
                      <a:pPr algn="ctr"/>
                      <a:r>
                        <a:rPr lang="en-US" sz="2400" dirty="0" smtClean="0"/>
                        <a:t>Internet:</a:t>
                      </a:r>
                    </a:p>
                    <a:p>
                      <a:pPr algn="ctr"/>
                      <a:r>
                        <a:rPr lang="en-US" i="1" dirty="0" smtClean="0"/>
                        <a:t>E-blasts, website, Google</a:t>
                      </a:r>
                      <a:r>
                        <a:rPr lang="en-US" i="1" baseline="0" dirty="0" smtClean="0"/>
                        <a:t> AdWords</a:t>
                      </a:r>
                      <a:endParaRPr lang="en-US" i="1" dirty="0"/>
                    </a:p>
                  </a:txBody>
                  <a:tcPr anchor="ctr"/>
                </a:tc>
                <a:tc>
                  <a:txBody>
                    <a:bodyPr/>
                    <a:lstStyle/>
                    <a:p>
                      <a:endParaRPr lang="en-US" dirty="0"/>
                    </a:p>
                  </a:txBody>
                  <a:tcPr/>
                </a:tc>
                <a:tc>
                  <a:txBody>
                    <a:bodyPr/>
                    <a:lstStyle/>
                    <a:p>
                      <a:endParaRPr lang="en-US" dirty="0"/>
                    </a:p>
                  </a:txBody>
                  <a:tcPr/>
                </a:tc>
              </a:tr>
              <a:tr h="1919079">
                <a:tc>
                  <a:txBody>
                    <a:bodyPr/>
                    <a:lstStyle/>
                    <a:p>
                      <a:pPr algn="ctr"/>
                      <a:r>
                        <a:rPr lang="en-US" sz="2400" dirty="0" smtClean="0"/>
                        <a:t>Social</a:t>
                      </a:r>
                      <a:r>
                        <a:rPr lang="en-US" sz="2400" baseline="0" dirty="0" smtClean="0"/>
                        <a:t> Media:</a:t>
                      </a:r>
                    </a:p>
                    <a:p>
                      <a:pPr algn="ctr"/>
                      <a:r>
                        <a:rPr lang="en-US" i="1" baseline="0" dirty="0" smtClean="0"/>
                        <a:t>Facebook, Twitter, Instagram, LinkedIn</a:t>
                      </a:r>
                      <a:endParaRPr lang="en-US" i="1" dirty="0"/>
                    </a:p>
                  </a:txBody>
                  <a:tcPr anchor="ct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5671916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038897" y="3467825"/>
            <a:ext cx="7399948" cy="487313"/>
          </a:xfrm>
          <a:prstGeom prst="rect">
            <a:avLst/>
          </a:prstGeom>
        </p:spPr>
        <p:txBody>
          <a:bodyPr vert="horz" wrap="square" lIns="0" tIns="0" rIns="0" bIns="0" rtlCol="0" anchor="b" anchorCtr="0">
            <a:spAutoFit/>
          </a:bodyPr>
          <a:lstStyle/>
          <a:p>
            <a:pPr marL="0" marR="0" lvl="0" indent="0" defTabSz="457200" rtl="0" eaLnBrk="1" fontAlgn="auto" latinLnBrk="0" hangingPunct="1">
              <a:lnSpc>
                <a:spcPts val="3820"/>
              </a:lnSpc>
              <a:spcBef>
                <a:spcPct val="0"/>
              </a:spcBef>
              <a:spcAft>
                <a:spcPts val="0"/>
              </a:spcAft>
              <a:buClrTx/>
              <a:buSzTx/>
              <a:buFontTx/>
              <a:buNone/>
              <a:tabLst/>
              <a:defRPr/>
            </a:pPr>
            <a:r>
              <a:rPr kumimoji="0" lang="en-US" sz="4200" b="1" i="0" u="none" strike="noStrike" kern="1200" cap="all" spc="120" normalizeH="0" baseline="0" noProof="0" dirty="0" smtClean="0">
                <a:ln>
                  <a:noFill/>
                </a:ln>
                <a:effectLst/>
                <a:uLnTx/>
                <a:uFillTx/>
                <a:latin typeface="+mj-lt"/>
                <a:ea typeface="+mj-ea"/>
                <a:cs typeface="+mj-cs"/>
              </a:rPr>
              <a:t>QUESTIONS</a:t>
            </a:r>
            <a:r>
              <a:rPr kumimoji="0" lang="en-US" sz="4200" b="1" u="none" strike="noStrike" kern="1200" cap="all" spc="120" normalizeH="0" baseline="0" noProof="0" dirty="0" smtClean="0">
                <a:ln>
                  <a:noFill/>
                </a:ln>
                <a:effectLst/>
                <a:uLnTx/>
                <a:uFillTx/>
                <a:latin typeface="+mj-lt"/>
                <a:ea typeface="+mj-ea"/>
                <a:cs typeface="+mj-cs"/>
              </a:rPr>
              <a:t>?</a:t>
            </a:r>
            <a:endParaRPr kumimoji="0" lang="en-US" sz="4200" b="1" u="none" strike="noStrike" kern="1200" cap="all" spc="120" normalizeH="0" baseline="0" noProof="0" dirty="0">
              <a:ln>
                <a:noFill/>
              </a:ln>
              <a:effectLst/>
              <a:uLnTx/>
              <a:uFillTx/>
              <a:latin typeface="+mj-lt"/>
              <a:ea typeface="+mj-ea"/>
              <a:cs typeface="+mj-cs"/>
            </a:endParaRPr>
          </a:p>
        </p:txBody>
      </p:sp>
      <p:pic>
        <p:nvPicPr>
          <p:cNvPr id="7" name="Picture 6" descr="ACE header.tif"/>
          <p:cNvPicPr>
            <a:picLocks noChangeAspect="1"/>
          </p:cNvPicPr>
          <p:nvPr/>
        </p:nvPicPr>
        <p:blipFill>
          <a:blip r:embed="rId3"/>
          <a:stretch>
            <a:fillRect/>
          </a:stretch>
        </p:blipFill>
        <p:spPr>
          <a:xfrm>
            <a:off x="6989990" y="5392507"/>
            <a:ext cx="1828800" cy="1087120"/>
          </a:xfrm>
          <a:prstGeom prst="rect">
            <a:avLst/>
          </a:prstGeom>
        </p:spPr>
      </p:pic>
    </p:spTree>
    <p:extLst>
      <p:ext uri="{BB962C8B-B14F-4D97-AF65-F5344CB8AC3E}">
        <p14:creationId xmlns:p14="http://schemas.microsoft.com/office/powerpoint/2010/main" val="34829836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516" y="3770206"/>
            <a:ext cx="7399948" cy="487313"/>
          </a:xfrm>
          <a:prstGeom prst="rect">
            <a:avLst/>
          </a:prstGeom>
        </p:spPr>
        <p:txBody>
          <a:bodyPr vert="horz" wrap="square" lIns="0" tIns="0" rIns="0" bIns="0" rtlCol="0" anchor="b" anchorCtr="0">
            <a:spAutoFit/>
          </a:bodyPr>
          <a:lstStyle/>
          <a:p>
            <a:pPr marL="0" marR="0" lvl="0" indent="0" defTabSz="457200" rtl="0" eaLnBrk="1" fontAlgn="auto" latinLnBrk="0" hangingPunct="1">
              <a:lnSpc>
                <a:spcPts val="3820"/>
              </a:lnSpc>
              <a:spcBef>
                <a:spcPct val="0"/>
              </a:spcBef>
              <a:spcAft>
                <a:spcPts val="0"/>
              </a:spcAft>
              <a:buClrTx/>
              <a:buSzTx/>
              <a:buFontTx/>
              <a:buNone/>
              <a:tabLst/>
              <a:defRPr/>
            </a:pPr>
            <a:r>
              <a:rPr kumimoji="0" lang="en-US" sz="4200" b="1" i="0" u="none" strike="noStrike" kern="1200" cap="all" spc="120" normalizeH="0" baseline="0" noProof="0" dirty="0" smtClean="0">
                <a:ln>
                  <a:noFill/>
                </a:ln>
                <a:effectLst/>
                <a:uLnTx/>
                <a:uFillTx/>
                <a:latin typeface="+mj-lt"/>
                <a:ea typeface="+mj-ea"/>
                <a:cs typeface="+mj-cs"/>
              </a:rPr>
              <a:t>THANK</a:t>
            </a:r>
            <a:r>
              <a:rPr kumimoji="0" lang="en-US" sz="4200" b="1" i="0" u="none" strike="noStrike" kern="1200" cap="all" spc="120" normalizeH="0" noProof="0" dirty="0" smtClean="0">
                <a:ln>
                  <a:noFill/>
                </a:ln>
                <a:effectLst/>
                <a:uLnTx/>
                <a:uFillTx/>
                <a:latin typeface="+mj-lt"/>
                <a:ea typeface="+mj-ea"/>
                <a:cs typeface="+mj-cs"/>
              </a:rPr>
              <a:t> YOU</a:t>
            </a:r>
            <a:r>
              <a:rPr kumimoji="0" lang="en-US" b="1" u="none" strike="noStrike" kern="1200" cap="all" spc="120" normalizeH="0" noProof="0" dirty="0" smtClean="0">
                <a:ln>
                  <a:noFill/>
                </a:ln>
                <a:effectLst/>
                <a:uLnTx/>
                <a:uFillTx/>
                <a:latin typeface="+mj-lt"/>
                <a:ea typeface="+mj-ea"/>
                <a:cs typeface="+mj-cs"/>
              </a:rPr>
              <a:t> </a:t>
            </a:r>
            <a:endParaRPr kumimoji="0" lang="en-US" b="1" u="none" strike="noStrike" kern="1200" cap="all" spc="120" normalizeH="0" baseline="0" noProof="0" dirty="0">
              <a:ln>
                <a:noFill/>
              </a:ln>
              <a:effectLst/>
              <a:uLnTx/>
              <a:uFillTx/>
              <a:latin typeface="+mj-lt"/>
              <a:ea typeface="+mj-ea"/>
              <a:cs typeface="+mj-cs"/>
            </a:endParaRPr>
          </a:p>
        </p:txBody>
      </p:sp>
      <p:pic>
        <p:nvPicPr>
          <p:cNvPr id="7" name="Picture 6" descr="ACE header.tif"/>
          <p:cNvPicPr>
            <a:picLocks noChangeAspect="1"/>
          </p:cNvPicPr>
          <p:nvPr/>
        </p:nvPicPr>
        <p:blipFill>
          <a:blip r:embed="rId3"/>
          <a:stretch>
            <a:fillRect/>
          </a:stretch>
        </p:blipFill>
        <p:spPr>
          <a:xfrm>
            <a:off x="6989990" y="5392507"/>
            <a:ext cx="1828800" cy="1087120"/>
          </a:xfrm>
          <a:prstGeom prst="rect">
            <a:avLst/>
          </a:prstGeom>
        </p:spPr>
      </p:pic>
      <p:sp>
        <p:nvSpPr>
          <p:cNvPr id="4" name="TextBox 3"/>
          <p:cNvSpPr txBox="1"/>
          <p:nvPr/>
        </p:nvSpPr>
        <p:spPr>
          <a:xfrm>
            <a:off x="1075183" y="4754634"/>
            <a:ext cx="5520387" cy="892552"/>
          </a:xfrm>
          <a:prstGeom prst="rect">
            <a:avLst/>
          </a:prstGeom>
          <a:noFill/>
        </p:spPr>
        <p:txBody>
          <a:bodyPr wrap="square" lIns="0" tIns="0" rIns="0" bIns="0" rtlCol="0" anchor="b" anchorCtr="0">
            <a:spAutoFit/>
          </a:bodyPr>
          <a:lstStyle/>
          <a:p>
            <a:pPr>
              <a:spcAft>
                <a:spcPts val="600"/>
              </a:spcAft>
            </a:pPr>
            <a:r>
              <a:rPr lang="en-US" sz="1600" b="1" dirty="0" smtClean="0"/>
              <a:t>Jane </a:t>
            </a:r>
            <a:r>
              <a:rPr lang="en-US" sz="1600" b="1" dirty="0" err="1" smtClean="0"/>
              <a:t>MacKillop</a:t>
            </a:r>
            <a:r>
              <a:rPr lang="en-US" sz="1600" b="1" dirty="0"/>
              <a:t>	</a:t>
            </a:r>
            <a:r>
              <a:rPr lang="en-US" sz="1600" dirty="0" smtClean="0"/>
              <a:t>	 </a:t>
            </a:r>
            <a:r>
              <a:rPr lang="en-US" sz="1600" dirty="0" err="1" smtClean="0"/>
              <a:t>jmackillop@lagcc.cuny.edu</a:t>
            </a:r>
            <a:endParaRPr lang="en-US" sz="1600" dirty="0" smtClean="0"/>
          </a:p>
          <a:p>
            <a:pPr>
              <a:spcAft>
                <a:spcPts val="600"/>
              </a:spcAft>
            </a:pPr>
            <a:r>
              <a:rPr lang="en-US" sz="1600" b="1" dirty="0" smtClean="0"/>
              <a:t>Francesca Fiore</a:t>
            </a:r>
            <a:r>
              <a:rPr lang="en-US" sz="1600" dirty="0" smtClean="0"/>
              <a:t>	 	 </a:t>
            </a:r>
            <a:r>
              <a:rPr lang="en-US" sz="1600" dirty="0" err="1" smtClean="0"/>
              <a:t>ffiore@lagcc.cuny.edu</a:t>
            </a:r>
            <a:endParaRPr lang="en-US" sz="1600" dirty="0" smtClean="0"/>
          </a:p>
          <a:p>
            <a:pPr>
              <a:spcAft>
                <a:spcPts val="600"/>
              </a:spcAft>
            </a:pPr>
            <a:r>
              <a:rPr lang="en-US" sz="1600" b="1" dirty="0" smtClean="0"/>
              <a:t>Heather </a:t>
            </a:r>
            <a:r>
              <a:rPr lang="en-US" sz="1600" b="1" dirty="0" err="1" smtClean="0"/>
              <a:t>Barikmo</a:t>
            </a:r>
            <a:r>
              <a:rPr lang="en-US" sz="1600" b="1" dirty="0" smtClean="0"/>
              <a:t> </a:t>
            </a:r>
            <a:r>
              <a:rPr lang="en-US" sz="1600" dirty="0" smtClean="0"/>
              <a:t>		 </a:t>
            </a:r>
            <a:r>
              <a:rPr lang="en-US" sz="1600" dirty="0" err="1" smtClean="0"/>
              <a:t>hbarikmo@lagcc.cuny.edu</a:t>
            </a:r>
            <a:endParaRPr lang="en-US" sz="1600" dirty="0"/>
          </a:p>
        </p:txBody>
      </p:sp>
    </p:spTree>
    <p:extLst>
      <p:ext uri="{BB962C8B-B14F-4D97-AF65-F5344CB8AC3E}">
        <p14:creationId xmlns:p14="http://schemas.microsoft.com/office/powerpoint/2010/main" val="8044658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noChangeAspect="1"/>
          </p:cNvSpPr>
          <p:nvPr/>
        </p:nvSpPr>
        <p:spPr>
          <a:xfrm>
            <a:off x="1160462" y="1216709"/>
            <a:ext cx="8081787" cy="1245834"/>
          </a:xfrm>
          <a:prstGeom prst="rect">
            <a:avLst/>
          </a:prstGeom>
        </p:spPr>
        <p:txBody>
          <a:bodyPr vert="horz" wrap="square" lIns="0" tIns="0" rIns="0" bIns="0" rtlCol="0" anchor="b" anchorCtr="0">
            <a:normAutofit/>
          </a:bodyPr>
          <a:lstStyle/>
          <a:p>
            <a:pPr marL="0" marR="0" lvl="0" indent="0" algn="l" defTabSz="457200" rtl="0" eaLnBrk="1" fontAlgn="auto" latinLnBrk="0" hangingPunct="1">
              <a:lnSpc>
                <a:spcPts val="3320"/>
              </a:lnSpc>
              <a:spcBef>
                <a:spcPct val="0"/>
              </a:spcBef>
              <a:spcAft>
                <a:spcPts val="0"/>
              </a:spcAft>
              <a:buClrTx/>
              <a:buSzTx/>
              <a:buFontTx/>
              <a:buNone/>
              <a:tabLst/>
              <a:defRPr/>
            </a:pPr>
            <a:r>
              <a:rPr lang="en-US" sz="4000" b="1" cap="all" spc="50" noProof="0" dirty="0" smtClean="0">
                <a:latin typeface="+mj-lt"/>
                <a:ea typeface="+mj-ea"/>
                <a:cs typeface="+mj-cs"/>
              </a:rPr>
              <a:t>TELLING A COMPELLING STORY</a:t>
            </a:r>
            <a:endParaRPr kumimoji="0" lang="en-US" sz="4000" b="1" i="0" u="none" strike="noStrike" kern="1200" cap="all" spc="50" normalizeH="0" baseline="-3000" noProof="0" dirty="0">
              <a:ln>
                <a:noFill/>
              </a:ln>
              <a:effectLst/>
              <a:uLnTx/>
              <a:uFillTx/>
              <a:latin typeface="+mj-lt"/>
              <a:ea typeface="+mj-ea"/>
              <a:cs typeface="+mj-cs"/>
            </a:endParaRPr>
          </a:p>
        </p:txBody>
      </p:sp>
      <p:sp>
        <p:nvSpPr>
          <p:cNvPr id="6" name="Rectangle 5"/>
          <p:cNvSpPr/>
          <p:nvPr/>
        </p:nvSpPr>
        <p:spPr>
          <a:xfrm>
            <a:off x="1253903" y="2567248"/>
            <a:ext cx="7410261" cy="4154984"/>
          </a:xfrm>
          <a:prstGeom prst="rect">
            <a:avLst/>
          </a:prstGeom>
        </p:spPr>
        <p:txBody>
          <a:bodyPr wrap="square">
            <a:spAutoFit/>
          </a:bodyPr>
          <a:lstStyle/>
          <a:p>
            <a:pPr marL="285750" indent="-285750">
              <a:spcBef>
                <a:spcPts val="400"/>
              </a:spcBef>
              <a:spcAft>
                <a:spcPts val="400"/>
              </a:spcAft>
              <a:buFont typeface="Arial" panose="020B0604020202020204" pitchFamily="34" charset="0"/>
              <a:buChar char="•"/>
            </a:pPr>
            <a:r>
              <a:rPr lang="en-US" sz="3200" dirty="0"/>
              <a:t>Who is your market?</a:t>
            </a:r>
          </a:p>
          <a:p>
            <a:pPr marL="285750" indent="-285750">
              <a:spcBef>
                <a:spcPts val="400"/>
              </a:spcBef>
              <a:spcAft>
                <a:spcPts val="400"/>
              </a:spcAft>
              <a:buFont typeface="Arial" panose="020B0604020202020204" pitchFamily="34" charset="0"/>
              <a:buChar char="•"/>
            </a:pPr>
            <a:r>
              <a:rPr lang="en-US" sz="3200" dirty="0"/>
              <a:t>Line up your ducks</a:t>
            </a:r>
          </a:p>
          <a:p>
            <a:pPr marL="285750" indent="-285750">
              <a:spcBef>
                <a:spcPts val="400"/>
              </a:spcBef>
              <a:spcAft>
                <a:spcPts val="400"/>
              </a:spcAft>
              <a:buFont typeface="Arial" panose="020B0604020202020204" pitchFamily="34" charset="0"/>
              <a:buChar char="•"/>
            </a:pPr>
            <a:r>
              <a:rPr lang="en-US" sz="3200" dirty="0"/>
              <a:t>Decide on your story</a:t>
            </a:r>
          </a:p>
          <a:p>
            <a:pPr marL="285750" indent="-285750">
              <a:spcBef>
                <a:spcPts val="400"/>
              </a:spcBef>
              <a:spcAft>
                <a:spcPts val="400"/>
              </a:spcAft>
              <a:buFont typeface="Arial" panose="020B0604020202020204" pitchFamily="34" charset="0"/>
              <a:buChar char="•"/>
            </a:pPr>
            <a:r>
              <a:rPr lang="en-US" sz="3200" dirty="0"/>
              <a:t>Use data for decision-making</a:t>
            </a:r>
          </a:p>
          <a:p>
            <a:pPr marL="285750" indent="-285750">
              <a:spcBef>
                <a:spcPts val="400"/>
              </a:spcBef>
              <a:spcAft>
                <a:spcPts val="400"/>
              </a:spcAft>
              <a:buFont typeface="Arial" panose="020B0604020202020204" pitchFamily="34" charset="0"/>
              <a:buChar char="•"/>
            </a:pPr>
            <a:r>
              <a:rPr lang="en-US" sz="3200" dirty="0"/>
              <a:t>Choose your </a:t>
            </a:r>
            <a:r>
              <a:rPr lang="en-US" sz="3200" dirty="0" smtClean="0"/>
              <a:t>media (two case studies)</a:t>
            </a:r>
            <a:endParaRPr lang="en-US" sz="3200" dirty="0"/>
          </a:p>
          <a:p>
            <a:pPr marL="285750" indent="-285750">
              <a:spcBef>
                <a:spcPts val="400"/>
              </a:spcBef>
              <a:spcAft>
                <a:spcPts val="400"/>
              </a:spcAft>
              <a:buFont typeface="Arial" panose="020B0604020202020204" pitchFamily="34" charset="0"/>
              <a:buChar char="•"/>
            </a:pPr>
            <a:r>
              <a:rPr lang="en-US" sz="3200" dirty="0"/>
              <a:t>A picture is worth a thousand words</a:t>
            </a:r>
          </a:p>
          <a:p>
            <a:pPr marL="285750" indent="-285750">
              <a:spcBef>
                <a:spcPts val="400"/>
              </a:spcBef>
              <a:spcAft>
                <a:spcPts val="400"/>
              </a:spcAft>
              <a:buFont typeface="Arial" panose="020B0604020202020204" pitchFamily="34" charset="0"/>
              <a:buChar char="•"/>
            </a:pPr>
            <a:r>
              <a:rPr lang="en-US" sz="3200" dirty="0"/>
              <a:t>Your next steps</a:t>
            </a:r>
          </a:p>
        </p:txBody>
      </p:sp>
    </p:spTree>
    <p:extLst>
      <p:ext uri="{BB962C8B-B14F-4D97-AF65-F5344CB8AC3E}">
        <p14:creationId xmlns:p14="http://schemas.microsoft.com/office/powerpoint/2010/main" val="228817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p:cNvSpPr>
          <p:nvPr/>
        </p:nvSpPr>
        <p:spPr>
          <a:xfrm>
            <a:off x="1160464" y="1983618"/>
            <a:ext cx="7125336" cy="512961"/>
          </a:xfrm>
          <a:prstGeom prst="rect">
            <a:avLst/>
          </a:prstGeom>
          <a:noFill/>
        </p:spPr>
        <p:txBody>
          <a:bodyPr wrap="square" lIns="0" tIns="0" rIns="0" bIns="0" rtlCol="0" anchor="t" anchorCtr="0">
            <a:spAutoFit/>
          </a:bodyPr>
          <a:lstStyle/>
          <a:p>
            <a:pPr>
              <a:lnSpc>
                <a:spcPts val="1760"/>
              </a:lnSpc>
              <a:spcAft>
                <a:spcPts val="400"/>
              </a:spcAft>
              <a:buClr>
                <a:schemeClr val="accent1"/>
              </a:buClr>
            </a:pPr>
            <a:r>
              <a:rPr lang="en-US" sz="2000" dirty="0" smtClean="0"/>
              <a:t>Students come in all shapes and sizes – tailor your marketing.</a:t>
            </a:r>
          </a:p>
          <a:p>
            <a:pPr>
              <a:lnSpc>
                <a:spcPts val="1760"/>
              </a:lnSpc>
              <a:spcAft>
                <a:spcPts val="400"/>
              </a:spcAft>
              <a:buClr>
                <a:schemeClr val="accent1"/>
              </a:buClr>
            </a:pPr>
            <a:endParaRPr lang="en-US" sz="1600" dirty="0"/>
          </a:p>
        </p:txBody>
      </p:sp>
      <p:sp>
        <p:nvSpPr>
          <p:cNvPr id="3" name="Title 1"/>
          <p:cNvSpPr txBox="1">
            <a:spLocks noChangeAspect="1"/>
          </p:cNvSpPr>
          <p:nvPr/>
        </p:nvSpPr>
        <p:spPr>
          <a:xfrm>
            <a:off x="1160463" y="667512"/>
            <a:ext cx="7125336" cy="1098394"/>
          </a:xfrm>
          <a:prstGeom prst="rect">
            <a:avLst/>
          </a:prstGeom>
        </p:spPr>
        <p:txBody>
          <a:bodyPr vert="horz" wrap="square" lIns="0" tIns="0" rIns="0" bIns="0" rtlCol="0" anchor="b" anchorCtr="0">
            <a:normAutofit/>
          </a:bodyPr>
          <a:lstStyle/>
          <a:p>
            <a:pPr marL="0" marR="0" lvl="0" indent="0" algn="l" defTabSz="457200" rtl="0" eaLnBrk="1" fontAlgn="auto" latinLnBrk="0" hangingPunct="1">
              <a:lnSpc>
                <a:spcPts val="3320"/>
              </a:lnSpc>
              <a:spcBef>
                <a:spcPct val="0"/>
              </a:spcBef>
              <a:spcAft>
                <a:spcPts val="0"/>
              </a:spcAft>
              <a:buClrTx/>
              <a:buSzTx/>
              <a:buFontTx/>
              <a:buNone/>
              <a:tabLst/>
              <a:defRPr/>
            </a:pPr>
            <a:r>
              <a:rPr lang="en-US" sz="4000" b="1" cap="all" spc="50" noProof="0" dirty="0" smtClean="0">
                <a:latin typeface="+mj-lt"/>
                <a:ea typeface="+mj-ea"/>
                <a:cs typeface="+mj-cs"/>
              </a:rPr>
              <a:t>Continuing</a:t>
            </a:r>
            <a:r>
              <a:rPr lang="en-US" sz="4000" b="1" cap="all" spc="50" noProof="0" dirty="0" smtClean="0">
                <a:solidFill>
                  <a:schemeClr val="bg1"/>
                </a:solidFill>
                <a:latin typeface="+mj-lt"/>
                <a:ea typeface="+mj-ea"/>
                <a:cs typeface="+mj-cs"/>
              </a:rPr>
              <a:t> </a:t>
            </a:r>
            <a:r>
              <a:rPr lang="en-US" sz="4000" b="1" cap="all" spc="50" noProof="0" dirty="0" smtClean="0">
                <a:latin typeface="+mj-lt"/>
                <a:ea typeface="+mj-ea"/>
                <a:cs typeface="+mj-cs"/>
              </a:rPr>
              <a:t>education</a:t>
            </a:r>
            <a:endParaRPr kumimoji="0" lang="en-US" sz="4000" b="1" i="0" u="none" strike="noStrike" kern="1200" cap="all" spc="50" normalizeH="0" baseline="-3000" noProof="0" dirty="0">
              <a:ln>
                <a:noFill/>
              </a:ln>
              <a:effectLst/>
              <a:uLnTx/>
              <a:uFillTx/>
              <a:latin typeface="+mj-lt"/>
              <a:ea typeface="+mj-ea"/>
              <a:cs typeface="+mj-cs"/>
            </a:endParaRPr>
          </a:p>
        </p:txBody>
      </p:sp>
      <p:pic>
        <p:nvPicPr>
          <p:cNvPr id="1028" name="Picture 4" descr="C:\Users\hbarikmo\Downloads\Untitled desig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688" y="2499144"/>
            <a:ext cx="11472180" cy="425494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noChangeAspect="1"/>
          </p:cNvSpPr>
          <p:nvPr/>
        </p:nvSpPr>
        <p:spPr>
          <a:xfrm>
            <a:off x="1160463" y="667512"/>
            <a:ext cx="7125336" cy="1098394"/>
          </a:xfrm>
          <a:prstGeom prst="rect">
            <a:avLst/>
          </a:prstGeom>
        </p:spPr>
        <p:txBody>
          <a:bodyPr vert="horz" wrap="square" lIns="0" tIns="0" rIns="0" bIns="0" rtlCol="0" anchor="b" anchorCtr="0">
            <a:normAutofit/>
          </a:bodyPr>
          <a:lstStyle/>
          <a:p>
            <a:pPr marL="0" marR="0" lvl="0" indent="0" algn="l" defTabSz="457200" rtl="0" eaLnBrk="1" fontAlgn="auto" latinLnBrk="0" hangingPunct="1">
              <a:lnSpc>
                <a:spcPts val="3320"/>
              </a:lnSpc>
              <a:spcBef>
                <a:spcPct val="0"/>
              </a:spcBef>
              <a:spcAft>
                <a:spcPts val="0"/>
              </a:spcAft>
              <a:buClrTx/>
              <a:buSzTx/>
              <a:buFontTx/>
              <a:buNone/>
              <a:tabLst/>
              <a:defRPr/>
            </a:pPr>
            <a:r>
              <a:rPr lang="en-US" sz="4000" b="1" cap="all" spc="50" noProof="0" dirty="0" smtClean="0">
                <a:latin typeface="+mj-lt"/>
                <a:ea typeface="+mj-ea"/>
                <a:cs typeface="+mj-cs"/>
              </a:rPr>
              <a:t>Resources</a:t>
            </a:r>
            <a:endParaRPr kumimoji="0" lang="en-US" sz="4000" b="1" i="0" u="none" strike="noStrike" kern="1200" cap="all" spc="50" normalizeH="0" baseline="-3000" noProof="0" dirty="0">
              <a:ln>
                <a:noFill/>
              </a:ln>
              <a:effectLst/>
              <a:uLnTx/>
              <a:uFillTx/>
              <a:latin typeface="+mj-lt"/>
              <a:ea typeface="+mj-ea"/>
              <a:cs typeface="+mj-cs"/>
            </a:endParaRPr>
          </a:p>
        </p:txBody>
      </p:sp>
      <p:sp>
        <p:nvSpPr>
          <p:cNvPr id="4" name="TextBox 3"/>
          <p:cNvSpPr txBox="1">
            <a:spLocks/>
          </p:cNvSpPr>
          <p:nvPr/>
        </p:nvSpPr>
        <p:spPr>
          <a:xfrm>
            <a:off x="1160463" y="1884510"/>
            <a:ext cx="7125336" cy="462371"/>
          </a:xfrm>
          <a:prstGeom prst="rect">
            <a:avLst/>
          </a:prstGeom>
          <a:noFill/>
        </p:spPr>
        <p:txBody>
          <a:bodyPr wrap="square" lIns="0" tIns="0" rIns="0" bIns="0" rtlCol="0" anchor="t" anchorCtr="0">
            <a:spAutoFit/>
          </a:bodyPr>
          <a:lstStyle/>
          <a:p>
            <a:pPr>
              <a:lnSpc>
                <a:spcPts val="1760"/>
              </a:lnSpc>
              <a:spcAft>
                <a:spcPts val="400"/>
              </a:spcAft>
              <a:buClr>
                <a:schemeClr val="accent1"/>
              </a:buClr>
            </a:pPr>
            <a:r>
              <a:rPr lang="en-US" sz="2000" dirty="0" smtClean="0"/>
              <a:t>We know resources can be in short supply, but we still see value in spending them.</a:t>
            </a:r>
            <a:endParaRPr lang="en-US" sz="1600" dirty="0"/>
          </a:p>
        </p:txBody>
      </p:sp>
      <p:sp>
        <p:nvSpPr>
          <p:cNvPr id="6" name="AutoShape 7" descr="http://www.iconarchive.com/download/i88216/icons8/ios7/Healthcare-Scales-Of-Balance.ic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6435"/>
          <a:stretch/>
        </p:blipFill>
        <p:spPr bwMode="auto">
          <a:xfrm>
            <a:off x="534810" y="2620978"/>
            <a:ext cx="8050542" cy="42370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extBox 7"/>
          <p:cNvSpPr txBox="1"/>
          <p:nvPr/>
        </p:nvSpPr>
        <p:spPr>
          <a:xfrm>
            <a:off x="1783532" y="3961598"/>
            <a:ext cx="2353901" cy="1446550"/>
          </a:xfrm>
          <a:prstGeom prst="rect">
            <a:avLst/>
          </a:prstGeom>
          <a:noFill/>
        </p:spPr>
        <p:txBody>
          <a:bodyPr wrap="square" rtlCol="0">
            <a:spAutoFit/>
          </a:bodyPr>
          <a:lstStyle/>
          <a:p>
            <a:pPr algn="ctr"/>
            <a:r>
              <a:rPr lang="en-US" sz="4400" b="1" dirty="0" smtClean="0"/>
              <a:t>TIME</a:t>
            </a:r>
            <a:r>
              <a:rPr lang="en-US" sz="4400" b="1" dirty="0" smtClean="0">
                <a:solidFill>
                  <a:schemeClr val="bg1"/>
                </a:solidFill>
              </a:rPr>
              <a:t>,</a:t>
            </a:r>
          </a:p>
          <a:p>
            <a:pPr algn="ctr"/>
            <a:r>
              <a:rPr lang="en-US" sz="4400" b="1" dirty="0" smtClean="0"/>
              <a:t>MONEY</a:t>
            </a:r>
            <a:endParaRPr lang="en-US" sz="4400" b="1" dirty="0"/>
          </a:p>
        </p:txBody>
      </p:sp>
      <p:sp>
        <p:nvSpPr>
          <p:cNvPr id="14" name="TextBox 13"/>
          <p:cNvSpPr txBox="1"/>
          <p:nvPr/>
        </p:nvSpPr>
        <p:spPr>
          <a:xfrm>
            <a:off x="4863704" y="4277824"/>
            <a:ext cx="2685378" cy="923330"/>
          </a:xfrm>
          <a:prstGeom prst="rect">
            <a:avLst/>
          </a:prstGeom>
          <a:noFill/>
        </p:spPr>
        <p:txBody>
          <a:bodyPr wrap="square" rtlCol="0">
            <a:spAutoFit/>
          </a:bodyPr>
          <a:lstStyle/>
          <a:p>
            <a:pPr algn="ctr"/>
            <a:r>
              <a:rPr lang="en-US" sz="5400" b="1" dirty="0" smtClean="0"/>
              <a:t>VALUE</a:t>
            </a:r>
            <a:endParaRPr lang="en-US" sz="5400" b="1" dirty="0"/>
          </a:p>
        </p:txBody>
      </p:sp>
    </p:spTree>
    <p:extLst>
      <p:ext uri="{BB962C8B-B14F-4D97-AF65-F5344CB8AC3E}">
        <p14:creationId xmlns:p14="http://schemas.microsoft.com/office/powerpoint/2010/main" val="79053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p:cNvSpPr>
          <p:nvPr/>
        </p:nvSpPr>
        <p:spPr>
          <a:xfrm>
            <a:off x="1160464" y="1983618"/>
            <a:ext cx="7125336" cy="512961"/>
          </a:xfrm>
          <a:prstGeom prst="rect">
            <a:avLst/>
          </a:prstGeom>
          <a:noFill/>
        </p:spPr>
        <p:txBody>
          <a:bodyPr wrap="square" lIns="0" tIns="0" rIns="0" bIns="0" rtlCol="0" anchor="t" anchorCtr="0">
            <a:spAutoFit/>
          </a:bodyPr>
          <a:lstStyle/>
          <a:p>
            <a:pPr>
              <a:lnSpc>
                <a:spcPts val="1760"/>
              </a:lnSpc>
              <a:spcAft>
                <a:spcPts val="400"/>
              </a:spcAft>
              <a:buClr>
                <a:schemeClr val="accent1"/>
              </a:buClr>
            </a:pPr>
            <a:r>
              <a:rPr lang="en-US" sz="2000" dirty="0" smtClean="0"/>
              <a:t>Marketing stems from the catalog and builds on it.</a:t>
            </a:r>
          </a:p>
          <a:p>
            <a:pPr>
              <a:lnSpc>
                <a:spcPts val="1760"/>
              </a:lnSpc>
              <a:spcAft>
                <a:spcPts val="400"/>
              </a:spcAft>
              <a:buClr>
                <a:schemeClr val="accent1"/>
              </a:buClr>
            </a:pPr>
            <a:endParaRPr lang="en-US" sz="1600" dirty="0">
              <a:solidFill>
                <a:schemeClr val="tx1">
                  <a:lumMod val="50000"/>
                </a:schemeClr>
              </a:solidFill>
            </a:endParaRPr>
          </a:p>
        </p:txBody>
      </p:sp>
      <p:sp>
        <p:nvSpPr>
          <p:cNvPr id="3" name="Title 1"/>
          <p:cNvSpPr txBox="1">
            <a:spLocks noChangeAspect="1"/>
          </p:cNvSpPr>
          <p:nvPr/>
        </p:nvSpPr>
        <p:spPr>
          <a:xfrm>
            <a:off x="1160463" y="667512"/>
            <a:ext cx="7125336" cy="1098394"/>
          </a:xfrm>
          <a:prstGeom prst="rect">
            <a:avLst/>
          </a:prstGeom>
        </p:spPr>
        <p:txBody>
          <a:bodyPr vert="horz" wrap="square" lIns="0" tIns="0" rIns="0" bIns="0" rtlCol="0" anchor="b" anchorCtr="0">
            <a:normAutofit/>
          </a:bodyPr>
          <a:lstStyle/>
          <a:p>
            <a:pPr marL="0" marR="0" lvl="0" indent="0" algn="l" defTabSz="457200" rtl="0" eaLnBrk="1" fontAlgn="auto" latinLnBrk="0" hangingPunct="1">
              <a:lnSpc>
                <a:spcPts val="3320"/>
              </a:lnSpc>
              <a:spcBef>
                <a:spcPct val="0"/>
              </a:spcBef>
              <a:spcAft>
                <a:spcPts val="0"/>
              </a:spcAft>
              <a:buClrTx/>
              <a:buSzTx/>
              <a:buFontTx/>
              <a:buNone/>
              <a:tabLst/>
              <a:defRPr/>
            </a:pPr>
            <a:r>
              <a:rPr lang="en-US" sz="4000" b="1" cap="all" spc="50" noProof="0" dirty="0" smtClean="0">
                <a:latin typeface="+mj-lt"/>
                <a:ea typeface="+mj-ea"/>
                <a:cs typeface="+mj-cs"/>
              </a:rPr>
              <a:t>Catalog is an umbrella</a:t>
            </a:r>
            <a:endParaRPr kumimoji="0" lang="en-US" sz="4000" b="1" i="0" u="none" strike="noStrike" kern="1200" cap="all" spc="50" normalizeH="0" baseline="-3000" noProof="0" dirty="0">
              <a:ln>
                <a:noFill/>
              </a:ln>
              <a:effectLst/>
              <a:uLnTx/>
              <a:uFillTx/>
              <a:latin typeface="+mj-lt"/>
              <a:ea typeface="+mj-ea"/>
              <a:cs typeface="+mj-cs"/>
            </a:endParaRPr>
          </a:p>
        </p:txBody>
      </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96579"/>
            <a:ext cx="9144000" cy="60899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8901449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9711" y="320456"/>
            <a:ext cx="3367889" cy="6217087"/>
          </a:xfrm>
          <a:prstGeom prst="rect">
            <a:avLst/>
          </a:prstGeom>
          <a:noFill/>
        </p:spPr>
        <p:txBody>
          <a:bodyPr wrap="square" rtlCol="0">
            <a:spAutoFit/>
          </a:bodyPr>
          <a:lstStyle/>
          <a:p>
            <a:r>
              <a:rPr lang="en-US" sz="4400" b="1" dirty="0" smtClean="0">
                <a:latin typeface="+mj-lt"/>
              </a:rPr>
              <a:t>YOUR CATALOG SHOULD:</a:t>
            </a:r>
          </a:p>
          <a:p>
            <a:endParaRPr lang="en-US" sz="1000" dirty="0" smtClean="0"/>
          </a:p>
          <a:p>
            <a:pPr marL="285750" indent="-285750">
              <a:buFont typeface="Arial" panose="020B0604020202020204" pitchFamily="34" charset="0"/>
              <a:buChar char="•"/>
            </a:pPr>
            <a:r>
              <a:rPr lang="en-US" sz="3200" dirty="0" smtClean="0"/>
              <a:t>be </a:t>
            </a:r>
            <a:r>
              <a:rPr lang="en-US" sz="3200" dirty="0"/>
              <a:t>attractive, clear and comprehensive.</a:t>
            </a:r>
          </a:p>
          <a:p>
            <a:pPr marL="285750" indent="-285750">
              <a:buFont typeface="Arial" panose="020B0604020202020204" pitchFamily="34" charset="0"/>
              <a:buChar char="•"/>
            </a:pPr>
            <a:r>
              <a:rPr lang="en-US" sz="3200" dirty="0" smtClean="0"/>
              <a:t>tell </a:t>
            </a:r>
            <a:r>
              <a:rPr lang="en-US" sz="3200" dirty="0"/>
              <a:t>stories.</a:t>
            </a:r>
          </a:p>
          <a:p>
            <a:pPr marL="285750" indent="-285750">
              <a:buFont typeface="Arial" panose="020B0604020202020204" pitchFamily="34" charset="0"/>
              <a:buChar char="•"/>
            </a:pPr>
            <a:r>
              <a:rPr lang="en-US" sz="3200" dirty="0" smtClean="0"/>
              <a:t>use </a:t>
            </a:r>
            <a:r>
              <a:rPr lang="en-US" sz="3200" dirty="0"/>
              <a:t>white space.</a:t>
            </a:r>
          </a:p>
          <a:p>
            <a:pPr marL="285750" indent="-285750">
              <a:buFont typeface="Arial" panose="020B0604020202020204" pitchFamily="34" charset="0"/>
              <a:buChar char="•"/>
            </a:pPr>
            <a:r>
              <a:rPr lang="en-US" sz="3200" dirty="0" smtClean="0"/>
              <a:t>use </a:t>
            </a:r>
            <a:r>
              <a:rPr lang="en-US" sz="3200" dirty="0"/>
              <a:t>visuals.</a:t>
            </a:r>
          </a:p>
          <a:p>
            <a:pPr marL="285750" indent="-285750">
              <a:buFont typeface="Arial" panose="020B0604020202020204" pitchFamily="34" charset="0"/>
              <a:buChar char="•"/>
            </a:pPr>
            <a:r>
              <a:rPr lang="en-US" sz="3200" dirty="0" smtClean="0"/>
              <a:t>use </a:t>
            </a:r>
            <a:r>
              <a:rPr lang="en-US" sz="3200" dirty="0"/>
              <a:t>QR codes.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4637" y="0"/>
            <a:ext cx="5299363" cy="6858000"/>
          </a:xfrm>
          <a:prstGeom prst="rect">
            <a:avLst/>
          </a:prstGeom>
        </p:spPr>
      </p:pic>
    </p:spTree>
    <p:extLst>
      <p:ext uri="{BB962C8B-B14F-4D97-AF65-F5344CB8AC3E}">
        <p14:creationId xmlns:p14="http://schemas.microsoft.com/office/powerpoint/2010/main" val="279342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894510634"/>
              </p:ext>
            </p:extLst>
          </p:nvPr>
        </p:nvGraphicFramePr>
        <p:xfrm>
          <a:off x="0" y="860079"/>
          <a:ext cx="9144000" cy="5703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58294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26749" y="-113168"/>
            <a:ext cx="9270749" cy="697116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descr="C:\Users\hbarikmo\AppData\Local\Temp\XPgrpwise\ace-homepage-v7.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775" y="-113168"/>
            <a:ext cx="10972800" cy="131673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03249050"/>
      </p:ext>
    </p:extLst>
  </p:cSld>
  <p:clrMapOvr>
    <a:masterClrMapping/>
  </p:clrMapOvr>
  <p:timing>
    <p:tnLst>
      <p:par>
        <p:cTn id="1" dur="indefinite" restart="never" nodeType="tmRoot"/>
      </p:par>
    </p:tnLst>
  </p:timing>
</p:sld>
</file>

<file path=ppt/theme/theme1.xml><?xml version="1.0" encoding="utf-8"?>
<a:theme xmlns:a="http://schemas.openxmlformats.org/drawingml/2006/main" name="LAG 2SF">
  <a:themeElements>
    <a:clrScheme name="LAGCC palette">
      <a:dk1>
        <a:srgbClr val="000000"/>
      </a:dk1>
      <a:lt1>
        <a:sysClr val="window" lastClr="FFFFFF"/>
      </a:lt1>
      <a:dk2>
        <a:srgbClr val="4A3C31"/>
      </a:dk2>
      <a:lt2>
        <a:srgbClr val="C2C2A0"/>
      </a:lt2>
      <a:accent1>
        <a:srgbClr val="C43024"/>
      </a:accent1>
      <a:accent2>
        <a:srgbClr val="6E273D"/>
      </a:accent2>
      <a:accent3>
        <a:srgbClr val="887B1B"/>
      </a:accent3>
      <a:accent4>
        <a:srgbClr val="ACC0C6"/>
      </a:accent4>
      <a:accent5>
        <a:srgbClr val="C0C0C0"/>
      </a:accent5>
      <a:accent6>
        <a:srgbClr val="808080"/>
      </a:accent6>
      <a:hlink>
        <a:srgbClr val="678BC1"/>
      </a:hlink>
      <a:folHlink>
        <a:srgbClr val="ACC0C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C78867B1D7D9746A6C87B3AF1E3D586" ma:contentTypeVersion="0" ma:contentTypeDescription="Create a new document." ma:contentTypeScope="" ma:versionID="a82683802eba24deeacd2918d16d84cc">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5BB018-A520-4E30-91C5-D5D584DA89D0}">
  <ds:schemaRefs>
    <ds:schemaRef ds:uri="http://purl.org/dc/elements/1.1/"/>
    <ds:schemaRef ds:uri="http://purl.org/dc/dcmitype/"/>
    <ds:schemaRef ds:uri="http://schemas.microsoft.com/office/2006/documentManagement/types"/>
    <ds:schemaRef ds:uri="http://purl.org/dc/terms/"/>
    <ds:schemaRef ds:uri="http://schemas.microsoft.com/office/2006/metadata/properti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195771D-821F-4254-A84A-FA9E6586C1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F1D963FA-2FC8-45A0-A950-5A31022932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8314</TotalTime>
  <Words>1598</Words>
  <Application>Microsoft Office PowerPoint</Application>
  <PresentationFormat>On-screen Show (4:3)</PresentationFormat>
  <Paragraphs>511</Paragraphs>
  <Slides>29</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ＭＳ Ｐゴシック</vt:lpstr>
      <vt:lpstr>Arial</vt:lpstr>
      <vt:lpstr>Calibri</vt:lpstr>
      <vt:lpstr>Geneva</vt:lpstr>
      <vt:lpstr>LAG 2SF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Laguardia Community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Cindy Busch</dc:creator>
  <cp:lastModifiedBy>Jill M Pippin</cp:lastModifiedBy>
  <cp:revision>170</cp:revision>
  <cp:lastPrinted>2014-10-28T15:12:13Z</cp:lastPrinted>
  <dcterms:created xsi:type="dcterms:W3CDTF">2011-11-15T16:09:40Z</dcterms:created>
  <dcterms:modified xsi:type="dcterms:W3CDTF">2014-11-12T21:01:50Z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0x0101007C78867B1D7D9746A6C87B3AF1E3D586</vt:lpwstr>
  </property>
</Properties>
</file>